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85" r:id="rId4"/>
    <p:sldId id="293" r:id="rId5"/>
    <p:sldId id="286" r:id="rId6"/>
    <p:sldId id="287" r:id="rId7"/>
    <p:sldId id="288" r:id="rId8"/>
    <p:sldId id="290" r:id="rId9"/>
    <p:sldId id="289" r:id="rId10"/>
    <p:sldId id="291" r:id="rId11"/>
    <p:sldId id="299" r:id="rId12"/>
    <p:sldId id="298" r:id="rId13"/>
    <p:sldId id="301" r:id="rId14"/>
    <p:sldId id="275" r:id="rId15"/>
    <p:sldId id="302" r:id="rId16"/>
    <p:sldId id="303" r:id="rId17"/>
    <p:sldId id="306" r:id="rId18"/>
    <p:sldId id="304" r:id="rId19"/>
    <p:sldId id="312" r:id="rId20"/>
    <p:sldId id="276" r:id="rId21"/>
    <p:sldId id="294" r:id="rId22"/>
    <p:sldId id="307" r:id="rId23"/>
    <p:sldId id="281" r:id="rId24"/>
    <p:sldId id="274" r:id="rId25"/>
    <p:sldId id="313" r:id="rId26"/>
    <p:sldId id="314" r:id="rId27"/>
    <p:sldId id="315" r:id="rId28"/>
    <p:sldId id="310" r:id="rId29"/>
    <p:sldId id="295" r:id="rId30"/>
    <p:sldId id="316" r:id="rId31"/>
    <p:sldId id="279" r:id="rId32"/>
    <p:sldId id="31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56662" autoAdjust="0"/>
  </p:normalViewPr>
  <p:slideViewPr>
    <p:cSldViewPr snapToGrid="0">
      <p:cViewPr varScale="1">
        <p:scale>
          <a:sx n="38" d="100"/>
          <a:sy n="38" d="100"/>
        </p:scale>
        <p:origin x="22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A6BE-99A8-4CFF-AC49-F9ABE1BDF983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1633A-A357-4647-96F8-3609E572E7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76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lianweng.github.io/lil-log/2019/01/31/generalized-language-model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zhuanlan.zhihu.com/p/58430637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5943658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com.tw/article/16479-open-ai-edit-the-avengers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ackernoon.com/what-i-learned-using-gpt-2-to-write-a-novel-b74a6294c813" TargetMode="External"/><Relationship Id="rId5" Type="http://schemas.openxmlformats.org/officeDocument/2006/relationships/hyperlink" Target="https://hub.packtpub.com/openai-two-new-versions-and-the-output-dataset-of-gpt-2-out/" TargetMode="External"/><Relationship Id="rId4" Type="http://schemas.openxmlformats.org/officeDocument/2006/relationships/hyperlink" Target="https://towardsdatascience.com/openai-gpt-2-writes-alternate-endings-for-game-of-thrones-c9be75cd242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https://lilianweng.github.io/lil-log/2019/01/31/generalized-language-models.html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Contextual Word Representations:  Putting Words into Computers</a:t>
            </a:r>
            <a:endParaRPr lang="en-US" altLang="zh-TW" dirty="0"/>
          </a:p>
          <a:p>
            <a:r>
              <a:rPr lang="en-US" altLang="zh-TW" dirty="0"/>
              <a:t>BERT:</a:t>
            </a:r>
            <a:r>
              <a:rPr lang="zh-TW" altLang="en-US" dirty="0"/>
              <a:t> 這篇不錯 主要是分析 </a:t>
            </a:r>
            <a:r>
              <a:rPr lang="en-US" altLang="zh-TW" dirty="0"/>
              <a:t>BERT</a:t>
            </a:r>
          </a:p>
          <a:p>
            <a:r>
              <a:rPr lang="en-US" altLang="zh-TW" dirty="0">
                <a:hlinkClick r:id="rId4"/>
              </a:rPr>
              <a:t>https://zhuanlan.zhihu.com/p/58430637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6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(https://arxiv.org/abs/1805.12471)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61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373737"/>
                </a:solidFill>
                <a:latin typeface="Myriad Pro"/>
              </a:rPr>
              <a:t>determining whether a “hypothesis” is true (entailment), false (contradiction), or undetermined (neutral) given a “premise”.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50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373737"/>
                </a:solidFill>
                <a:latin typeface="Myriad Pro"/>
              </a:rPr>
              <a:t>determining whether a “hypothesis” is true (entailment), false (contradiction), or undetermined (neutral) given a “premise”.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192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373737"/>
                </a:solidFill>
                <a:latin typeface="Myriad Pro"/>
              </a:rPr>
              <a:t>determining whether a “hypothesis” is true (entailment), false (contradiction), or undetermined (neutral) given a “premise”.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700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屠榜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642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From </a:t>
            </a:r>
            <a:r>
              <a:rPr lang="zh-TW" altLang="en-US" dirty="0"/>
              <a:t>擺渡</a:t>
            </a:r>
            <a:r>
              <a:rPr lang="en-US" altLang="zh-TW" dirty="0">
                <a:hlinkClick r:id="rId3"/>
              </a:rPr>
              <a:t>https://zhuanlan.zhihu.com/p/59436589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123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BERT Rediscovers the Classical NLP Pipeline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28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Beto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Bentz,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Surprising Cross-Lingual Effectiveness of BERT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50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93.6M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340M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1542M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40 GB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825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54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The 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1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776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展現神蹟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689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There are more and more examples: </a:t>
            </a:r>
          </a:p>
          <a:p>
            <a:r>
              <a:rPr lang="en-US" altLang="zh-TW" dirty="0">
                <a:hlinkClick r:id="rId3"/>
              </a:rPr>
              <a:t>https://www.inside.com.tw/article/16479-open-ai-edit-the-avengers</a:t>
            </a:r>
            <a:endParaRPr lang="en-US" altLang="zh-TW" dirty="0"/>
          </a:p>
          <a:p>
            <a:endParaRPr lang="en-US" altLang="zh-TW" dirty="0">
              <a:hlinkClick r:id="rId4"/>
            </a:endParaRPr>
          </a:p>
          <a:p>
            <a:r>
              <a:rPr lang="en-US" altLang="zh-TW" dirty="0">
                <a:hlinkClick r:id="rId4"/>
              </a:rPr>
              <a:t>https://towardsdatascience.com/openai-gpt-2-writes-alternate-endings-for-game-of-thrones-c9be75cd2425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https://hub.packtpub.com/openai-two-new-versions-and-the-output-dataset-of-gpt-2-out/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6"/>
              </a:rPr>
              <a:t>https://hackernoon.com/what-i-learned-using-gpt-2-to-write-a-novel-b74a6294c813</a:t>
            </a:r>
            <a:endParaRPr lang="en-US" altLang="zh-TW" dirty="0">
              <a:hlinkClick r:id="rId3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737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54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13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92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59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we compare BERT and ELMO??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87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28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53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(https://arxiv.org/abs/1805.12471)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15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46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58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80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66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8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5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5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3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9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52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7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9CF4-023A-41C6-9B9F-E51365B7C90A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2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4mucfpksywv.cloudfront.net/better-language-models/language_models_are_unsupervised_multitask_learners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1" Type="http://schemas.openxmlformats.org/officeDocument/2006/relationships/image" Target="../media/image41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2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10.png"/><Relationship Id="rId24" Type="http://schemas.openxmlformats.org/officeDocument/2006/relationships/image" Target="../media/image44.png"/><Relationship Id="rId15" Type="http://schemas.openxmlformats.org/officeDocument/2006/relationships/image" Target="../media/image316.png"/><Relationship Id="rId23" Type="http://schemas.openxmlformats.org/officeDocument/2006/relationships/image" Target="../media/image43.png"/><Relationship Id="rId10" Type="http://schemas.openxmlformats.org/officeDocument/2006/relationships/image" Target="../media/image2610.png"/><Relationship Id="rId19" Type="http://schemas.openxmlformats.org/officeDocument/2006/relationships/image" Target="../media/image39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42.png"/><Relationship Id="rId27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48.png"/><Relationship Id="rId21" Type="http://schemas.openxmlformats.org/officeDocument/2006/relationships/image" Target="../media/image41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2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10.png"/><Relationship Id="rId24" Type="http://schemas.openxmlformats.org/officeDocument/2006/relationships/image" Target="../media/image46.png"/><Relationship Id="rId15" Type="http://schemas.openxmlformats.org/officeDocument/2006/relationships/image" Target="../media/image316.png"/><Relationship Id="rId23" Type="http://schemas.openxmlformats.org/officeDocument/2006/relationships/image" Target="../media/image45.png"/><Relationship Id="rId10" Type="http://schemas.openxmlformats.org/officeDocument/2006/relationships/image" Target="../media/image2610.png"/><Relationship Id="rId19" Type="http://schemas.openxmlformats.org/officeDocument/2006/relationships/image" Target="../media/image39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alktotransformer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2.04094" TargetMode="External"/><Relationship Id="rId2" Type="http://schemas.openxmlformats.org/officeDocument/2006/relationships/hyperlink" Target="https://arxiv.org/abs/1905.031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902.01370" TargetMode="External"/><Relationship Id="rId4" Type="http://schemas.openxmlformats.org/officeDocument/2006/relationships/hyperlink" Target="https://arxiv.org/abs/1902.0324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ãTransformerãçåçæå°çµæ">
            <a:extLst>
              <a:ext uri="{FF2B5EF4-FFF2-40B4-BE49-F238E27FC236}">
                <a16:creationId xmlns:a16="http://schemas.microsoft.com/office/drawing/2014/main" id="{05CE3806-BC53-4AC5-887D-A8ED18DB8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4734" b="-2"/>
          <a:stretch/>
        </p:blipFill>
        <p:spPr bwMode="auto">
          <a:xfrm>
            <a:off x="-12" y="10"/>
            <a:ext cx="6856308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2.wp.com/mlexplained.com/wp-content/uploads/2019/01/bert.png?fit=400%2C400">
            <a:extLst>
              <a:ext uri="{FF2B5EF4-FFF2-40B4-BE49-F238E27FC236}">
                <a16:creationId xmlns:a16="http://schemas.microsoft.com/office/drawing/2014/main" id="{A6785643-5C4A-4E41-A426-0E71C3B47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r="8945" b="-3"/>
          <a:stretch/>
        </p:blipFill>
        <p:spPr bwMode="auto">
          <a:xfrm>
            <a:off x="4342776" y="10"/>
            <a:ext cx="4801236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7ADA24-F07F-4AF3-A108-8B0538C1B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D73F4CC-B1BA-4E24-A121-451866D0D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56" y="2498879"/>
            <a:ext cx="3389504" cy="1855246"/>
          </a:xfrm>
        </p:spPr>
        <p:txBody>
          <a:bodyPr anchor="t">
            <a:normAutofit/>
          </a:bodyPr>
          <a:lstStyle/>
          <a:p>
            <a:pPr algn="l"/>
            <a:r>
              <a:rPr lang="en-US" altLang="zh-TW" sz="4700" b="1" dirty="0"/>
              <a:t>BERT</a:t>
            </a:r>
            <a:endParaRPr lang="zh-TW" altLang="en-US" sz="47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C0D7E7D-EA73-4AA5-8F5C-171856984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56" y="4199972"/>
            <a:ext cx="4307974" cy="699513"/>
          </a:xfrm>
        </p:spPr>
        <p:txBody>
          <a:bodyPr anchor="b">
            <a:noAutofit/>
          </a:bodyPr>
          <a:lstStyle/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/>
              <a:t> </a:t>
            </a:r>
            <a:r>
              <a:rPr lang="en-US" altLang="zh-TW" sz="3200" dirty="0"/>
              <a:t>Hung-yi Lee </a:t>
            </a:r>
          </a:p>
        </p:txBody>
      </p:sp>
    </p:spTree>
    <p:extLst>
      <p:ext uri="{BB962C8B-B14F-4D97-AF65-F5344CB8AC3E}">
        <p14:creationId xmlns:p14="http://schemas.microsoft.com/office/powerpoint/2010/main" val="721985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3508B-3A95-4244-B7A1-633E5F08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en-US" altLang="zh-TW" dirty="0"/>
              <a:t>idirectional 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dirty="0"/>
              <a:t>ncoder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/>
              <a:t>epresentations from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T</a:t>
            </a:r>
            <a:r>
              <a:rPr lang="en-US" altLang="zh-TW" dirty="0"/>
              <a:t>ransformers</a:t>
            </a:r>
            <a:r>
              <a:rPr lang="zh-TW" altLang="en-US" dirty="0"/>
              <a:t> </a:t>
            </a:r>
            <a:r>
              <a:rPr lang="en-US" altLang="zh-TW" dirty="0"/>
              <a:t>(BERT)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11BAFB-AC9E-4617-A3BB-0E6302A9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BERT</a:t>
            </a:r>
            <a:r>
              <a:rPr lang="zh-TW" altLang="en-US" dirty="0"/>
              <a:t> </a:t>
            </a:r>
            <a:r>
              <a:rPr lang="en-US" altLang="zh-TW" dirty="0"/>
              <a:t>=  Encoder of Transformer 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77928E-D44F-4911-A9DB-6113D7FBCBD4}"/>
              </a:ext>
            </a:extLst>
          </p:cNvPr>
          <p:cNvGrpSpPr/>
          <p:nvPr/>
        </p:nvGrpSpPr>
        <p:grpSpPr>
          <a:xfrm>
            <a:off x="5656348" y="1825625"/>
            <a:ext cx="3226758" cy="4498387"/>
            <a:chOff x="5625868" y="1825625"/>
            <a:chExt cx="3226758" cy="449838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A92E88B-8928-4E7F-9D11-65FF88E01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5868" y="1825625"/>
              <a:ext cx="3226758" cy="449838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DAB9A5F-6353-49EA-BDE1-A01548F77E04}"/>
                </a:ext>
              </a:extLst>
            </p:cNvPr>
            <p:cNvSpPr/>
            <p:nvPr/>
          </p:nvSpPr>
          <p:spPr>
            <a:xfrm>
              <a:off x="5699759" y="3342640"/>
              <a:ext cx="1549647" cy="283432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C71F337-CCF5-4EED-88A4-8E30C37D9709}"/>
                </a:ext>
              </a:extLst>
            </p:cNvPr>
            <p:cNvSpPr txBox="1"/>
            <p:nvPr/>
          </p:nvSpPr>
          <p:spPr>
            <a:xfrm>
              <a:off x="5785564" y="2819420"/>
              <a:ext cx="1397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0070C0"/>
                  </a:solidFill>
                </a:rPr>
                <a:t>Encoder</a:t>
              </a:r>
              <a:endParaRPr lang="zh-TW" altLang="en-US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5C335A7-D1D5-4DFC-91EF-2D53BDD4AA36}"/>
              </a:ext>
            </a:extLst>
          </p:cNvPr>
          <p:cNvSpPr/>
          <p:nvPr/>
        </p:nvSpPr>
        <p:spPr>
          <a:xfrm>
            <a:off x="782188" y="4301607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pic>
        <p:nvPicPr>
          <p:cNvPr id="1026" name="Picture 2" descr="ç¸éåç">
            <a:extLst>
              <a:ext uri="{FF2B5EF4-FFF2-40B4-BE49-F238E27FC236}">
                <a16:creationId xmlns:a16="http://schemas.microsoft.com/office/drawing/2014/main" id="{3094A0E7-7E3B-423D-9A8E-6F5A28E2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49" y="67468"/>
            <a:ext cx="1690689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B5AA7C-B221-426C-BF26-FBC1CF3B48F1}"/>
              </a:ext>
            </a:extLst>
          </p:cNvPr>
          <p:cNvGrpSpPr/>
          <p:nvPr/>
        </p:nvGrpSpPr>
        <p:grpSpPr>
          <a:xfrm>
            <a:off x="671026" y="5501429"/>
            <a:ext cx="1111321" cy="797614"/>
            <a:chOff x="1212077" y="5255291"/>
            <a:chExt cx="1111321" cy="79761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E488FAC-3402-492F-9EC7-B62AFD39D66C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潮水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CD50C43A-3B1D-48C5-9215-445F2449CB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E086F44D-9AE1-46E2-8E52-101B3239A57A}"/>
              </a:ext>
            </a:extLst>
          </p:cNvPr>
          <p:cNvGrpSpPr/>
          <p:nvPr/>
        </p:nvGrpSpPr>
        <p:grpSpPr>
          <a:xfrm>
            <a:off x="1708427" y="5501429"/>
            <a:ext cx="1111321" cy="797614"/>
            <a:chOff x="2272598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BC7B8FC-A6CF-485D-A713-F66E870AA6B3}"/>
                </a:ext>
              </a:extLst>
            </p:cNvPr>
            <p:cNvSpPr txBox="1"/>
            <p:nvPr/>
          </p:nvSpPr>
          <p:spPr>
            <a:xfrm>
              <a:off x="2272598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退了</a:t>
              </a: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112243ED-D0EC-4183-8739-C5153E68B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98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CAEBAE9-2502-4FC7-B9CD-1A74F9D6C868}"/>
              </a:ext>
            </a:extLst>
          </p:cNvPr>
          <p:cNvGrpSpPr/>
          <p:nvPr/>
        </p:nvGrpSpPr>
        <p:grpSpPr>
          <a:xfrm>
            <a:off x="2745828" y="5501429"/>
            <a:ext cx="1111321" cy="797614"/>
            <a:chOff x="3332247" y="5255291"/>
            <a:chExt cx="1111321" cy="797614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1256688-6ABD-40D5-BE7A-B8FA709C4DD9}"/>
                </a:ext>
              </a:extLst>
            </p:cNvPr>
            <p:cNvSpPr txBox="1"/>
            <p:nvPr/>
          </p:nvSpPr>
          <p:spPr>
            <a:xfrm>
              <a:off x="333224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A4FD6724-1B8D-47B6-BAAD-4EFFC22512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33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37A59CB-7DEF-49AC-B0A6-FA3BD7739CC2}"/>
              </a:ext>
            </a:extLst>
          </p:cNvPr>
          <p:cNvGrpSpPr/>
          <p:nvPr/>
        </p:nvGrpSpPr>
        <p:grpSpPr>
          <a:xfrm>
            <a:off x="3783228" y="5501429"/>
            <a:ext cx="1111321" cy="797614"/>
            <a:chOff x="4324279" y="5255291"/>
            <a:chExt cx="1111321" cy="797614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6AB2119-F26A-4E31-AA32-64713F664D5B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知道</a:t>
              </a:r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8AAD789E-60E1-4ADA-AA2A-A09FE6608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023A58D-F073-4C9F-973B-53546268118D}"/>
              </a:ext>
            </a:extLst>
          </p:cNvPr>
          <p:cNvSpPr txBox="1"/>
          <p:nvPr/>
        </p:nvSpPr>
        <p:spPr>
          <a:xfrm>
            <a:off x="4572000" y="5782766"/>
            <a:ext cx="87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85B19849-10A7-4817-86B3-6F6304AC9A86}"/>
              </a:ext>
            </a:extLst>
          </p:cNvPr>
          <p:cNvCxnSpPr>
            <a:cxnSpLocks/>
          </p:cNvCxnSpPr>
          <p:nvPr/>
        </p:nvCxnSpPr>
        <p:spPr>
          <a:xfrm flipV="1">
            <a:off x="1188189" y="39500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472B6A0-978F-484F-AFD6-C3F985C3F678}"/>
              </a:ext>
            </a:extLst>
          </p:cNvPr>
          <p:cNvCxnSpPr>
            <a:cxnSpLocks/>
          </p:cNvCxnSpPr>
          <p:nvPr/>
        </p:nvCxnSpPr>
        <p:spPr>
          <a:xfrm flipV="1">
            <a:off x="2257327" y="39500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57DFB37-F293-4538-A27A-D2710E898852}"/>
              </a:ext>
            </a:extLst>
          </p:cNvPr>
          <p:cNvCxnSpPr>
            <a:cxnSpLocks/>
          </p:cNvCxnSpPr>
          <p:nvPr/>
        </p:nvCxnSpPr>
        <p:spPr>
          <a:xfrm flipV="1">
            <a:off x="3279719" y="39500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7DAD676B-B24F-4CB9-97F9-9D23A01ADFD8}"/>
              </a:ext>
            </a:extLst>
          </p:cNvPr>
          <p:cNvCxnSpPr>
            <a:cxnSpLocks/>
          </p:cNvCxnSpPr>
          <p:nvPr/>
        </p:nvCxnSpPr>
        <p:spPr>
          <a:xfrm flipV="1">
            <a:off x="4332128" y="39500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B4108FF0-AD7E-460E-9E73-61EC53BBED72}"/>
              </a:ext>
            </a:extLst>
          </p:cNvPr>
          <p:cNvSpPr/>
          <p:nvPr/>
        </p:nvSpPr>
        <p:spPr>
          <a:xfrm rot="5400000">
            <a:off x="808045" y="3438609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3EAED44-2478-4A0F-AA99-5D1279E2FCA9}"/>
              </a:ext>
            </a:extLst>
          </p:cNvPr>
          <p:cNvSpPr/>
          <p:nvPr/>
        </p:nvSpPr>
        <p:spPr>
          <a:xfrm rot="5400000">
            <a:off x="1877183" y="3457955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E9D52E7-A217-4850-BEE6-6B0CAAC5AA8A}"/>
              </a:ext>
            </a:extLst>
          </p:cNvPr>
          <p:cNvSpPr/>
          <p:nvPr/>
        </p:nvSpPr>
        <p:spPr>
          <a:xfrm rot="5400000">
            <a:off x="2905878" y="3472343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9610AA1-701B-489C-8707-64A108DE9BD6}"/>
              </a:ext>
            </a:extLst>
          </p:cNvPr>
          <p:cNvSpPr/>
          <p:nvPr/>
        </p:nvSpPr>
        <p:spPr>
          <a:xfrm rot="5400000">
            <a:off x="3944294" y="3472343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39D6419-0265-4EF6-BCD2-624551EB909B}"/>
              </a:ext>
            </a:extLst>
          </p:cNvPr>
          <p:cNvSpPr txBox="1"/>
          <p:nvPr/>
        </p:nvSpPr>
        <p:spPr>
          <a:xfrm>
            <a:off x="690802" y="2234496"/>
            <a:ext cx="527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Learned from a large amount of text without annotation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72A641E-FC17-4BF1-9537-C289EB7CF380}"/>
              </a:ext>
            </a:extLst>
          </p:cNvPr>
          <p:cNvSpPr txBox="1"/>
          <p:nvPr/>
        </p:nvSpPr>
        <p:spPr>
          <a:xfrm>
            <a:off x="4558514" y="3288636"/>
            <a:ext cx="87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584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B188E1-320D-4E8D-AE15-09F8BD10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of BERT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38AACA-9448-4112-918C-33F23913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Approach 1: </a:t>
            </a:r>
          </a:p>
          <a:p>
            <a:pPr marL="0" indent="0">
              <a:buNone/>
            </a:pPr>
            <a:r>
              <a:rPr lang="en-US" altLang="zh-TW" dirty="0"/>
              <a:t>   Masked LM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5E1AE-E189-47AE-B913-42EBEF800A0C}"/>
              </a:ext>
            </a:extLst>
          </p:cNvPr>
          <p:cNvSpPr/>
          <p:nvPr/>
        </p:nvSpPr>
        <p:spPr>
          <a:xfrm>
            <a:off x="3693831" y="4713270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1A109FA-15AA-466B-A622-EB1D537D27EF}"/>
              </a:ext>
            </a:extLst>
          </p:cNvPr>
          <p:cNvGrpSpPr/>
          <p:nvPr/>
        </p:nvGrpSpPr>
        <p:grpSpPr>
          <a:xfrm>
            <a:off x="3582669" y="5913092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02A9DA7-42C8-4728-97C7-7B9959ED093D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潮水</a:t>
              </a: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BA511B26-2E18-420D-9FF7-7580722C8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4E97FA8-4882-4C0A-AC01-2C8A82CA5023}"/>
              </a:ext>
            </a:extLst>
          </p:cNvPr>
          <p:cNvGrpSpPr/>
          <p:nvPr/>
        </p:nvGrpSpPr>
        <p:grpSpPr>
          <a:xfrm>
            <a:off x="4620070" y="5913092"/>
            <a:ext cx="1111321" cy="797614"/>
            <a:chOff x="2272598" y="5255291"/>
            <a:chExt cx="1111321" cy="79761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AC6E8BF-F9C1-45DC-851C-0E224D3843DA}"/>
                </a:ext>
              </a:extLst>
            </p:cNvPr>
            <p:cNvSpPr txBox="1"/>
            <p:nvPr/>
          </p:nvSpPr>
          <p:spPr>
            <a:xfrm>
              <a:off x="2272598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退了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5030E44D-E8AE-4606-B71B-3D7400B1F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98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37A26BD-17C1-4864-9FF7-AD8F4CE3BD2E}"/>
              </a:ext>
            </a:extLst>
          </p:cNvPr>
          <p:cNvGrpSpPr/>
          <p:nvPr/>
        </p:nvGrpSpPr>
        <p:grpSpPr>
          <a:xfrm>
            <a:off x="5657471" y="5913092"/>
            <a:ext cx="1111321" cy="797614"/>
            <a:chOff x="3332247" y="5255291"/>
            <a:chExt cx="1111321" cy="79761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543F08D-D118-4243-B5A4-C2D3BDDA6B8A}"/>
                </a:ext>
              </a:extLst>
            </p:cNvPr>
            <p:cNvSpPr txBox="1"/>
            <p:nvPr/>
          </p:nvSpPr>
          <p:spPr>
            <a:xfrm>
              <a:off x="333224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37056EA2-61C9-4EF3-A0B4-19F2A1399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33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8A1A4FD-694D-41FE-A896-9864FDAEE626}"/>
              </a:ext>
            </a:extLst>
          </p:cNvPr>
          <p:cNvGrpSpPr/>
          <p:nvPr/>
        </p:nvGrpSpPr>
        <p:grpSpPr>
          <a:xfrm>
            <a:off x="6694871" y="5913092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BB73A9F-1EC7-40B3-867C-1A9533D17346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知道</a:t>
              </a: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78429148-5B7D-4C4A-A504-C32693315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561D795-4070-4726-ADA7-DC42A54FD582}"/>
              </a:ext>
            </a:extLst>
          </p:cNvPr>
          <p:cNvSpPr txBox="1"/>
          <p:nvPr/>
        </p:nvSpPr>
        <p:spPr>
          <a:xfrm>
            <a:off x="7417959" y="6151533"/>
            <a:ext cx="87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89BADAD-E4F8-42B9-B595-33C3160624F0}"/>
              </a:ext>
            </a:extLst>
          </p:cNvPr>
          <p:cNvCxnSpPr>
            <a:cxnSpLocks/>
          </p:cNvCxnSpPr>
          <p:nvPr/>
        </p:nvCxnSpPr>
        <p:spPr>
          <a:xfrm flipV="1">
            <a:off x="4099832" y="43617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A71131B-C794-49F2-A5A8-30CFDCE2EF38}"/>
              </a:ext>
            </a:extLst>
          </p:cNvPr>
          <p:cNvCxnSpPr>
            <a:cxnSpLocks/>
          </p:cNvCxnSpPr>
          <p:nvPr/>
        </p:nvCxnSpPr>
        <p:spPr>
          <a:xfrm flipV="1">
            <a:off x="5168970" y="43617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4175D07-58FC-4153-B0BE-AC27D02CAB4A}"/>
              </a:ext>
            </a:extLst>
          </p:cNvPr>
          <p:cNvCxnSpPr>
            <a:cxnSpLocks/>
          </p:cNvCxnSpPr>
          <p:nvPr/>
        </p:nvCxnSpPr>
        <p:spPr>
          <a:xfrm flipV="1">
            <a:off x="6191362" y="43617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218A6AA-A360-4AED-BD40-7478B3F96743}"/>
              </a:ext>
            </a:extLst>
          </p:cNvPr>
          <p:cNvCxnSpPr>
            <a:cxnSpLocks/>
          </p:cNvCxnSpPr>
          <p:nvPr/>
        </p:nvCxnSpPr>
        <p:spPr>
          <a:xfrm flipV="1">
            <a:off x="7243771" y="43617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E8E0F88E-2BCB-48DF-9DA2-1591BADF55B6}"/>
              </a:ext>
            </a:extLst>
          </p:cNvPr>
          <p:cNvSpPr/>
          <p:nvPr/>
        </p:nvSpPr>
        <p:spPr>
          <a:xfrm rot="5400000">
            <a:off x="3719688" y="3850272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1DA040F-2DE1-4BBB-87A0-5FE9A05BB172}"/>
              </a:ext>
            </a:extLst>
          </p:cNvPr>
          <p:cNvSpPr/>
          <p:nvPr/>
        </p:nvSpPr>
        <p:spPr>
          <a:xfrm rot="5400000">
            <a:off x="4788826" y="3869618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2B09EC7-20A0-45CD-BC2C-34438A6C8288}"/>
              </a:ext>
            </a:extLst>
          </p:cNvPr>
          <p:cNvSpPr/>
          <p:nvPr/>
        </p:nvSpPr>
        <p:spPr>
          <a:xfrm rot="5400000">
            <a:off x="5817521" y="3884006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D23B76B-F394-4C20-901A-E79502F1B7BB}"/>
              </a:ext>
            </a:extLst>
          </p:cNvPr>
          <p:cNvSpPr/>
          <p:nvPr/>
        </p:nvSpPr>
        <p:spPr>
          <a:xfrm rot="5400000">
            <a:off x="6855937" y="3884006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EF5E6DE-B0A3-47D7-BAE6-E568834055FE}"/>
              </a:ext>
            </a:extLst>
          </p:cNvPr>
          <p:cNvSpPr txBox="1"/>
          <p:nvPr/>
        </p:nvSpPr>
        <p:spPr>
          <a:xfrm>
            <a:off x="7417958" y="3717043"/>
            <a:ext cx="87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63BBF12-FA21-4AE7-B200-31DA22ECBC83}"/>
              </a:ext>
            </a:extLst>
          </p:cNvPr>
          <p:cNvSpPr txBox="1"/>
          <p:nvPr/>
        </p:nvSpPr>
        <p:spPr>
          <a:xfrm>
            <a:off x="4534318" y="6220266"/>
            <a:ext cx="1296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[MASK]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3A6FA782-0E26-485A-AF64-EB35364725F0}"/>
              </a:ext>
            </a:extLst>
          </p:cNvPr>
          <p:cNvSpPr/>
          <p:nvPr/>
        </p:nvSpPr>
        <p:spPr>
          <a:xfrm>
            <a:off x="3917147" y="2498242"/>
            <a:ext cx="2503643" cy="779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 Multi-class</a:t>
            </a:r>
          </a:p>
          <a:p>
            <a:pPr algn="ctr"/>
            <a:r>
              <a:rPr lang="en-US" altLang="zh-TW" sz="2400" dirty="0"/>
              <a:t>Classifier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CEB2403B-F3A3-4230-AA8D-7607BF6F63EE}"/>
              </a:ext>
            </a:extLst>
          </p:cNvPr>
          <p:cNvCxnSpPr>
            <a:cxnSpLocks/>
          </p:cNvCxnSpPr>
          <p:nvPr/>
        </p:nvCxnSpPr>
        <p:spPr>
          <a:xfrm flipV="1">
            <a:off x="5182603" y="323556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5917344-983D-45F0-90E5-A08D70D2F6AE}"/>
              </a:ext>
            </a:extLst>
          </p:cNvPr>
          <p:cNvSpPr txBox="1"/>
          <p:nvPr/>
        </p:nvSpPr>
        <p:spPr>
          <a:xfrm>
            <a:off x="6610903" y="1426583"/>
            <a:ext cx="209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Predicting the masked word</a:t>
            </a:r>
            <a:endParaRPr lang="zh-TW" altLang="en-US" sz="2400" dirty="0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1DBE1F6-1ABE-4C20-BF9B-9FF205DF5DF9}"/>
              </a:ext>
            </a:extLst>
          </p:cNvPr>
          <p:cNvCxnSpPr>
            <a:cxnSpLocks/>
          </p:cNvCxnSpPr>
          <p:nvPr/>
        </p:nvCxnSpPr>
        <p:spPr>
          <a:xfrm flipV="1">
            <a:off x="4197436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2C82DEC-A844-4B87-9D82-8379708E99DD}"/>
              </a:ext>
            </a:extLst>
          </p:cNvPr>
          <p:cNvCxnSpPr>
            <a:cxnSpLocks/>
          </p:cNvCxnSpPr>
          <p:nvPr/>
        </p:nvCxnSpPr>
        <p:spPr>
          <a:xfrm flipV="1">
            <a:off x="4446451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E7CC116-34A4-49D6-AF24-4BE69D6141CC}"/>
              </a:ext>
            </a:extLst>
          </p:cNvPr>
          <p:cNvCxnSpPr>
            <a:cxnSpLocks/>
          </p:cNvCxnSpPr>
          <p:nvPr/>
        </p:nvCxnSpPr>
        <p:spPr>
          <a:xfrm flipV="1">
            <a:off x="4695466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39B8A2A3-ABB8-4361-BA9E-C7D906208314}"/>
              </a:ext>
            </a:extLst>
          </p:cNvPr>
          <p:cNvCxnSpPr>
            <a:cxnSpLocks/>
          </p:cNvCxnSpPr>
          <p:nvPr/>
        </p:nvCxnSpPr>
        <p:spPr>
          <a:xfrm flipV="1">
            <a:off x="4944481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B371C946-2AF7-46C0-BCF7-89E0EFD5911F}"/>
              </a:ext>
            </a:extLst>
          </p:cNvPr>
          <p:cNvCxnSpPr>
            <a:cxnSpLocks/>
          </p:cNvCxnSpPr>
          <p:nvPr/>
        </p:nvCxnSpPr>
        <p:spPr>
          <a:xfrm flipV="1">
            <a:off x="5193496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6306799-F2B4-48EF-94E2-8B69A217B850}"/>
              </a:ext>
            </a:extLst>
          </p:cNvPr>
          <p:cNvCxnSpPr>
            <a:cxnSpLocks/>
          </p:cNvCxnSpPr>
          <p:nvPr/>
        </p:nvCxnSpPr>
        <p:spPr>
          <a:xfrm flipV="1">
            <a:off x="5691526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AE169518-52D5-48F8-AEA3-E555CD39DBB6}"/>
              </a:ext>
            </a:extLst>
          </p:cNvPr>
          <p:cNvCxnSpPr>
            <a:cxnSpLocks/>
          </p:cNvCxnSpPr>
          <p:nvPr/>
        </p:nvCxnSpPr>
        <p:spPr>
          <a:xfrm flipV="1">
            <a:off x="5442511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FE99049-150E-4C17-9A0C-5EFBB38E8DEB}"/>
              </a:ext>
            </a:extLst>
          </p:cNvPr>
          <p:cNvCxnSpPr>
            <a:cxnSpLocks/>
          </p:cNvCxnSpPr>
          <p:nvPr/>
        </p:nvCxnSpPr>
        <p:spPr>
          <a:xfrm flipV="1">
            <a:off x="5940541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3045BF29-1CAF-42F6-BCEC-ACAF3ABE67E3}"/>
              </a:ext>
            </a:extLst>
          </p:cNvPr>
          <p:cNvCxnSpPr>
            <a:cxnSpLocks/>
          </p:cNvCxnSpPr>
          <p:nvPr/>
        </p:nvCxnSpPr>
        <p:spPr>
          <a:xfrm flipV="1">
            <a:off x="6189555" y="2147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4D190072-DF9E-4023-B96B-88CC2E1C3B93}"/>
              </a:ext>
            </a:extLst>
          </p:cNvPr>
          <p:cNvSpPr txBox="1"/>
          <p:nvPr/>
        </p:nvSpPr>
        <p:spPr>
          <a:xfrm>
            <a:off x="4144515" y="1268066"/>
            <a:ext cx="209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vocabulary size</a:t>
            </a:r>
            <a:endParaRPr lang="zh-TW" altLang="en-US" sz="2400" dirty="0"/>
          </a:p>
        </p:txBody>
      </p:sp>
      <p:sp>
        <p:nvSpPr>
          <p:cNvPr id="43" name="右大括弧 42">
            <a:extLst>
              <a:ext uri="{FF2B5EF4-FFF2-40B4-BE49-F238E27FC236}">
                <a16:creationId xmlns:a16="http://schemas.microsoft.com/office/drawing/2014/main" id="{D30C4928-AE77-4246-B992-EABF74CF1AF5}"/>
              </a:ext>
            </a:extLst>
          </p:cNvPr>
          <p:cNvSpPr/>
          <p:nvPr/>
        </p:nvSpPr>
        <p:spPr>
          <a:xfrm rot="16200000">
            <a:off x="4992383" y="928465"/>
            <a:ext cx="382975" cy="2153525"/>
          </a:xfrm>
          <a:prstGeom prst="rightBrace">
            <a:avLst>
              <a:gd name="adj1" fmla="val 20460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32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5E1AE-E189-47AE-B913-42EBEF800A0C}"/>
              </a:ext>
            </a:extLst>
          </p:cNvPr>
          <p:cNvSpPr/>
          <p:nvPr/>
        </p:nvSpPr>
        <p:spPr>
          <a:xfrm>
            <a:off x="1053942" y="4338657"/>
            <a:ext cx="7630287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1A109FA-15AA-466B-A622-EB1D537D27EF}"/>
              </a:ext>
            </a:extLst>
          </p:cNvPr>
          <p:cNvGrpSpPr/>
          <p:nvPr/>
        </p:nvGrpSpPr>
        <p:grpSpPr>
          <a:xfrm>
            <a:off x="942781" y="5538479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02A9DA7-42C8-4728-97C7-7B9959ED093D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BA511B26-2E18-420D-9FF7-7580722C8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4E97FA8-4882-4C0A-AC01-2C8A82CA5023}"/>
              </a:ext>
            </a:extLst>
          </p:cNvPr>
          <p:cNvGrpSpPr/>
          <p:nvPr/>
        </p:nvGrpSpPr>
        <p:grpSpPr>
          <a:xfrm>
            <a:off x="2031854" y="5538479"/>
            <a:ext cx="1111321" cy="797614"/>
            <a:chOff x="2272598" y="5255291"/>
            <a:chExt cx="1111321" cy="79761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AC6E8BF-F9C1-45DC-851C-0E224D3843DA}"/>
                </a:ext>
              </a:extLst>
            </p:cNvPr>
            <p:cNvSpPr txBox="1"/>
            <p:nvPr/>
          </p:nvSpPr>
          <p:spPr>
            <a:xfrm>
              <a:off x="2272598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醒醒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5030E44D-E8AE-4606-B71B-3D7400B1F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98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37A26BD-17C1-4864-9FF7-AD8F4CE3BD2E}"/>
              </a:ext>
            </a:extLst>
          </p:cNvPr>
          <p:cNvGrpSpPr/>
          <p:nvPr/>
        </p:nvGrpSpPr>
        <p:grpSpPr>
          <a:xfrm>
            <a:off x="3120927" y="5538479"/>
            <a:ext cx="1111321" cy="797614"/>
            <a:chOff x="3332247" y="5255291"/>
            <a:chExt cx="1111321" cy="79761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543F08D-D118-4243-B5A4-C2D3BDDA6B8A}"/>
                </a:ext>
              </a:extLst>
            </p:cNvPr>
            <p:cNvSpPr txBox="1"/>
            <p:nvPr/>
          </p:nvSpPr>
          <p:spPr>
            <a:xfrm>
              <a:off x="333224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吧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37056EA2-61C9-4EF3-A0B4-19F2A1399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33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8A1A4FD-694D-41FE-A896-9864FDAEE626}"/>
              </a:ext>
            </a:extLst>
          </p:cNvPr>
          <p:cNvGrpSpPr/>
          <p:nvPr/>
        </p:nvGrpSpPr>
        <p:grpSpPr>
          <a:xfrm>
            <a:off x="4210000" y="5538479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BB73A9F-1EC7-40B3-867C-1A9533D17346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78429148-5B7D-4C4A-A504-C32693315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B82B9C6A-8B77-4DEE-9335-9B9E18A73FDB}"/>
              </a:ext>
            </a:extLst>
          </p:cNvPr>
          <p:cNvSpPr/>
          <p:nvPr/>
        </p:nvSpPr>
        <p:spPr>
          <a:xfrm>
            <a:off x="136794" y="96262"/>
            <a:ext cx="2976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Training of BERT</a:t>
            </a:r>
            <a:endParaRPr lang="zh-TW" altLang="en-US" sz="3200" b="1" i="1" u="sng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A1F94B1-F148-41F0-A3D9-32365B8D1B31}"/>
              </a:ext>
            </a:extLst>
          </p:cNvPr>
          <p:cNvSpPr/>
          <p:nvPr/>
        </p:nvSpPr>
        <p:spPr>
          <a:xfrm>
            <a:off x="2274170" y="702476"/>
            <a:ext cx="50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Approach 2: Next Sentence Prediction </a:t>
            </a:r>
            <a:endParaRPr lang="zh-TW" altLang="en-US" sz="2400" b="1" dirty="0"/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FC66B4CA-9E42-4F6D-968A-06BE0CBD0649}"/>
              </a:ext>
            </a:extLst>
          </p:cNvPr>
          <p:cNvGrpSpPr/>
          <p:nvPr/>
        </p:nvGrpSpPr>
        <p:grpSpPr>
          <a:xfrm>
            <a:off x="5299073" y="5538479"/>
            <a:ext cx="1111321" cy="797614"/>
            <a:chOff x="1212077" y="5255291"/>
            <a:chExt cx="1111321" cy="797614"/>
          </a:xfrm>
        </p:grpSpPr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85717B07-E083-4CA8-8994-8D6FEAD007C4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</a:t>
              </a:r>
            </a:p>
          </p:txBody>
        </p: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C0603831-783D-458A-BE28-4689B2F25B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4A45A99D-EBA5-4E88-8040-17AC29C25BEB}"/>
              </a:ext>
            </a:extLst>
          </p:cNvPr>
          <p:cNvGrpSpPr/>
          <p:nvPr/>
        </p:nvGrpSpPr>
        <p:grpSpPr>
          <a:xfrm>
            <a:off x="6388146" y="5538479"/>
            <a:ext cx="1111321" cy="797614"/>
            <a:chOff x="2272598" y="5255291"/>
            <a:chExt cx="1111321" cy="797614"/>
          </a:xfrm>
        </p:grpSpPr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001E5D9A-DE5F-4065-9EB1-76B80465F3EC}"/>
                </a:ext>
              </a:extLst>
            </p:cNvPr>
            <p:cNvSpPr txBox="1"/>
            <p:nvPr/>
          </p:nvSpPr>
          <p:spPr>
            <a:xfrm>
              <a:off x="2272598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沒有</a:t>
              </a:r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C486C925-91F9-4275-8B8C-A07588874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98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1D11FF69-1DE5-4B1A-949C-18D755668DCD}"/>
              </a:ext>
            </a:extLst>
          </p:cNvPr>
          <p:cNvGrpSpPr/>
          <p:nvPr/>
        </p:nvGrpSpPr>
        <p:grpSpPr>
          <a:xfrm>
            <a:off x="7477217" y="5538479"/>
            <a:ext cx="1111321" cy="797614"/>
            <a:chOff x="3332247" y="5255291"/>
            <a:chExt cx="1111321" cy="797614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B183C05E-1AA1-4E70-BE00-00D2AD03996F}"/>
                </a:ext>
              </a:extLst>
            </p:cNvPr>
            <p:cNvSpPr txBox="1"/>
            <p:nvPr/>
          </p:nvSpPr>
          <p:spPr>
            <a:xfrm>
              <a:off x="333224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妹妹</a:t>
              </a:r>
            </a:p>
          </p:txBody>
        </p: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97033559-5B1F-407B-9451-C57DA2995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33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A56DD854-F344-42D2-977C-769BCDF458BA}"/>
              </a:ext>
            </a:extLst>
          </p:cNvPr>
          <p:cNvSpPr/>
          <p:nvPr/>
        </p:nvSpPr>
        <p:spPr>
          <a:xfrm>
            <a:off x="520598" y="2066818"/>
            <a:ext cx="1908534" cy="779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 Binary</a:t>
            </a:r>
          </a:p>
          <a:p>
            <a:pPr algn="ctr"/>
            <a:r>
              <a:rPr lang="en-US" altLang="zh-TW" sz="2400" dirty="0"/>
              <a:t>Classifier</a:t>
            </a: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E9B514DB-C0C4-4659-A4A7-01697D397D31}"/>
              </a:ext>
            </a:extLst>
          </p:cNvPr>
          <p:cNvGrpSpPr/>
          <p:nvPr/>
        </p:nvGrpSpPr>
        <p:grpSpPr>
          <a:xfrm>
            <a:off x="1363451" y="3187846"/>
            <a:ext cx="195209" cy="1150811"/>
            <a:chOff x="1363451" y="3187846"/>
            <a:chExt cx="195209" cy="1150811"/>
          </a:xfrm>
        </p:grpSpPr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A538D4BD-1600-48C2-9A76-2BF64A33E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865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DE36F08-7FA6-45C6-86C8-7C5906910C61}"/>
                </a:ext>
              </a:extLst>
            </p:cNvPr>
            <p:cNvSpPr/>
            <p:nvPr/>
          </p:nvSpPr>
          <p:spPr>
            <a:xfrm rot="5400000">
              <a:off x="1080912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3D1788E-6223-404C-B626-7CA15243BEA9}"/>
              </a:ext>
            </a:extLst>
          </p:cNvPr>
          <p:cNvCxnSpPr>
            <a:cxnSpLocks/>
          </p:cNvCxnSpPr>
          <p:nvPr/>
        </p:nvCxnSpPr>
        <p:spPr>
          <a:xfrm flipV="1">
            <a:off x="1474865" y="17153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3D072740-3493-40DD-84E4-8D0FD93BFCAE}"/>
              </a:ext>
            </a:extLst>
          </p:cNvPr>
          <p:cNvCxnSpPr>
            <a:cxnSpLocks/>
          </p:cNvCxnSpPr>
          <p:nvPr/>
        </p:nvCxnSpPr>
        <p:spPr>
          <a:xfrm flipV="1">
            <a:off x="1474865" y="28459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DD76E9B4-5A6C-40E2-A8A6-66C2008CB3A6}"/>
              </a:ext>
            </a:extLst>
          </p:cNvPr>
          <p:cNvSpPr/>
          <p:nvPr/>
        </p:nvSpPr>
        <p:spPr>
          <a:xfrm>
            <a:off x="1177636" y="1263285"/>
            <a:ext cx="594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yes</a:t>
            </a:r>
            <a:endParaRPr lang="zh-TW" altLang="en-US" sz="2400" dirty="0"/>
          </a:p>
        </p:txBody>
      </p: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292D58A4-0AFD-4C7F-8E0D-5C8F52AECE6A}"/>
              </a:ext>
            </a:extLst>
          </p:cNvPr>
          <p:cNvGrpSpPr/>
          <p:nvPr/>
        </p:nvGrpSpPr>
        <p:grpSpPr>
          <a:xfrm>
            <a:off x="2449201" y="3196164"/>
            <a:ext cx="195209" cy="1150811"/>
            <a:chOff x="2431477" y="3196164"/>
            <a:chExt cx="195209" cy="1150811"/>
          </a:xfrm>
        </p:grpSpPr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552E6CF5-6E14-4B8A-816D-92B21B895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289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FD371D0A-B470-4F92-A992-393E25EA03B1}"/>
                </a:ext>
              </a:extLst>
            </p:cNvPr>
            <p:cNvSpPr/>
            <p:nvPr/>
          </p:nvSpPr>
          <p:spPr>
            <a:xfrm rot="5400000">
              <a:off x="214893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5F05E6AA-1CF7-45F1-9682-4BEFD49583CA}"/>
              </a:ext>
            </a:extLst>
          </p:cNvPr>
          <p:cNvGrpSpPr/>
          <p:nvPr/>
        </p:nvGrpSpPr>
        <p:grpSpPr>
          <a:xfrm>
            <a:off x="3534951" y="3181484"/>
            <a:ext cx="195209" cy="1150811"/>
            <a:chOff x="3452062" y="3181484"/>
            <a:chExt cx="195209" cy="1150811"/>
          </a:xfrm>
        </p:grpSpPr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E01681C3-8631-41A5-8FF5-BBE03FD46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476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D7ECFA6A-16DD-4CC4-98DB-EEC2BC0C3A13}"/>
                </a:ext>
              </a:extLst>
            </p:cNvPr>
            <p:cNvSpPr/>
            <p:nvPr/>
          </p:nvSpPr>
          <p:spPr>
            <a:xfrm rot="5400000">
              <a:off x="3169523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BFA584E7-FB8F-4D58-9A76-C30EE6EC26A7}"/>
              </a:ext>
            </a:extLst>
          </p:cNvPr>
          <p:cNvGrpSpPr/>
          <p:nvPr/>
        </p:nvGrpSpPr>
        <p:grpSpPr>
          <a:xfrm>
            <a:off x="4620701" y="3196164"/>
            <a:ext cx="195209" cy="1150811"/>
            <a:chOff x="4499447" y="3196164"/>
            <a:chExt cx="195209" cy="1150811"/>
          </a:xfrm>
        </p:grpSpPr>
        <p:cxnSp>
          <p:nvCxnSpPr>
            <p:cNvPr id="74" name="直線單箭頭接點 73">
              <a:extLst>
                <a:ext uri="{FF2B5EF4-FFF2-40B4-BE49-F238E27FC236}">
                  <a16:creationId xmlns:a16="http://schemas.microsoft.com/office/drawing/2014/main" id="{53F2FA03-A2F7-478E-B7CC-E000150CA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86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19C6F3F5-D549-4282-AD24-5B4FDDAFFA48}"/>
                </a:ext>
              </a:extLst>
            </p:cNvPr>
            <p:cNvSpPr/>
            <p:nvPr/>
          </p:nvSpPr>
          <p:spPr>
            <a:xfrm rot="5400000">
              <a:off x="421690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8565CD97-4D0E-4449-A50D-E1861E426D8A}"/>
              </a:ext>
            </a:extLst>
          </p:cNvPr>
          <p:cNvGrpSpPr/>
          <p:nvPr/>
        </p:nvGrpSpPr>
        <p:grpSpPr>
          <a:xfrm>
            <a:off x="5706451" y="3175099"/>
            <a:ext cx="195209" cy="1150811"/>
            <a:chOff x="5769519" y="3175099"/>
            <a:chExt cx="195209" cy="1150811"/>
          </a:xfrm>
        </p:grpSpPr>
        <p:cxnSp>
          <p:nvCxnSpPr>
            <p:cNvPr id="76" name="直線單箭頭接點 75">
              <a:extLst>
                <a:ext uri="{FF2B5EF4-FFF2-40B4-BE49-F238E27FC236}">
                  <a16:creationId xmlns:a16="http://schemas.microsoft.com/office/drawing/2014/main" id="{B01F0C49-B699-4B0B-A121-E245EAF56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0933" y="397439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FA95DCB-CAC8-4451-8768-5979CE26A8E6}"/>
                </a:ext>
              </a:extLst>
            </p:cNvPr>
            <p:cNvSpPr/>
            <p:nvPr/>
          </p:nvSpPr>
          <p:spPr>
            <a:xfrm rot="5400000">
              <a:off x="5486980" y="3457638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629EBCE1-32C2-478A-8D7C-1713CA12A315}"/>
              </a:ext>
            </a:extLst>
          </p:cNvPr>
          <p:cNvGrpSpPr/>
          <p:nvPr/>
        </p:nvGrpSpPr>
        <p:grpSpPr>
          <a:xfrm>
            <a:off x="6792201" y="3181484"/>
            <a:ext cx="195209" cy="1150811"/>
            <a:chOff x="6823734" y="3181484"/>
            <a:chExt cx="195209" cy="1150811"/>
          </a:xfrm>
        </p:grpSpPr>
        <p:cxnSp>
          <p:nvCxnSpPr>
            <p:cNvPr id="78" name="直線單箭頭接點 77">
              <a:extLst>
                <a:ext uri="{FF2B5EF4-FFF2-40B4-BE49-F238E27FC236}">
                  <a16:creationId xmlns:a16="http://schemas.microsoft.com/office/drawing/2014/main" id="{C21344A5-94A5-4DA7-896B-F22324A4B3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5148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1C20650-E6A1-48DE-B583-B3C736A6FCF2}"/>
                </a:ext>
              </a:extLst>
            </p:cNvPr>
            <p:cNvSpPr/>
            <p:nvPr/>
          </p:nvSpPr>
          <p:spPr>
            <a:xfrm rot="5400000">
              <a:off x="6541195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18337BD7-B7EB-4C01-9BEE-5FF3E26F75C1}"/>
              </a:ext>
            </a:extLst>
          </p:cNvPr>
          <p:cNvGrpSpPr/>
          <p:nvPr/>
        </p:nvGrpSpPr>
        <p:grpSpPr>
          <a:xfrm>
            <a:off x="7877949" y="3187846"/>
            <a:ext cx="195209" cy="1150811"/>
            <a:chOff x="7877949" y="3187846"/>
            <a:chExt cx="195209" cy="1150811"/>
          </a:xfrm>
        </p:grpSpPr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9188690D-120B-437C-88E9-3A423877A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9363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603F9737-1BFA-4D59-B8F0-2A31C4EAD342}"/>
                </a:ext>
              </a:extLst>
            </p:cNvPr>
            <p:cNvSpPr/>
            <p:nvPr/>
          </p:nvSpPr>
          <p:spPr>
            <a:xfrm rot="5400000">
              <a:off x="7595410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81B3D785-B221-4A5D-BE9F-4F07D21AE568}"/>
              </a:ext>
            </a:extLst>
          </p:cNvPr>
          <p:cNvSpPr txBox="1"/>
          <p:nvPr/>
        </p:nvSpPr>
        <p:spPr>
          <a:xfrm>
            <a:off x="2852553" y="1206161"/>
            <a:ext cx="508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[CLS]: the position that outputs classification results 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02FF181B-88A3-4990-A7C3-CF5BBD59A8F9}"/>
              </a:ext>
            </a:extLst>
          </p:cNvPr>
          <p:cNvSpPr txBox="1"/>
          <p:nvPr/>
        </p:nvSpPr>
        <p:spPr>
          <a:xfrm>
            <a:off x="2856634" y="1972379"/>
            <a:ext cx="508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[SEP]: the boundary of two sentences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7069B0D-1E07-4729-B300-F15930913C38}"/>
              </a:ext>
            </a:extLst>
          </p:cNvPr>
          <p:cNvSpPr txBox="1"/>
          <p:nvPr/>
        </p:nvSpPr>
        <p:spPr>
          <a:xfrm>
            <a:off x="2882402" y="2425987"/>
            <a:ext cx="603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Approaches 1 and 2 are used at the same time.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22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5E1AE-E189-47AE-B913-42EBEF800A0C}"/>
              </a:ext>
            </a:extLst>
          </p:cNvPr>
          <p:cNvSpPr/>
          <p:nvPr/>
        </p:nvSpPr>
        <p:spPr>
          <a:xfrm>
            <a:off x="1053942" y="4338657"/>
            <a:ext cx="7630287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1A109FA-15AA-466B-A622-EB1D537D27EF}"/>
              </a:ext>
            </a:extLst>
          </p:cNvPr>
          <p:cNvGrpSpPr/>
          <p:nvPr/>
        </p:nvGrpSpPr>
        <p:grpSpPr>
          <a:xfrm>
            <a:off x="942781" y="5538479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02A9DA7-42C8-4728-97C7-7B9959ED093D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BA511B26-2E18-420D-9FF7-7580722C8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4E97FA8-4882-4C0A-AC01-2C8A82CA5023}"/>
              </a:ext>
            </a:extLst>
          </p:cNvPr>
          <p:cNvGrpSpPr/>
          <p:nvPr/>
        </p:nvGrpSpPr>
        <p:grpSpPr>
          <a:xfrm>
            <a:off x="2031854" y="5538479"/>
            <a:ext cx="1111321" cy="797614"/>
            <a:chOff x="2272598" y="5255291"/>
            <a:chExt cx="1111321" cy="79761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AC6E8BF-F9C1-45DC-851C-0E224D3843DA}"/>
                </a:ext>
              </a:extLst>
            </p:cNvPr>
            <p:cNvSpPr txBox="1"/>
            <p:nvPr/>
          </p:nvSpPr>
          <p:spPr>
            <a:xfrm>
              <a:off x="2272598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醒醒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5030E44D-E8AE-4606-B71B-3D7400B1F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98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37A26BD-17C1-4864-9FF7-AD8F4CE3BD2E}"/>
              </a:ext>
            </a:extLst>
          </p:cNvPr>
          <p:cNvGrpSpPr/>
          <p:nvPr/>
        </p:nvGrpSpPr>
        <p:grpSpPr>
          <a:xfrm>
            <a:off x="3120927" y="5538479"/>
            <a:ext cx="1111321" cy="797614"/>
            <a:chOff x="3332247" y="5255291"/>
            <a:chExt cx="1111321" cy="79761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543F08D-D118-4243-B5A4-C2D3BDDA6B8A}"/>
                </a:ext>
              </a:extLst>
            </p:cNvPr>
            <p:cNvSpPr txBox="1"/>
            <p:nvPr/>
          </p:nvSpPr>
          <p:spPr>
            <a:xfrm>
              <a:off x="333224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吧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37056EA2-61C9-4EF3-A0B4-19F2A1399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33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8A1A4FD-694D-41FE-A896-9864FDAEE626}"/>
              </a:ext>
            </a:extLst>
          </p:cNvPr>
          <p:cNvGrpSpPr/>
          <p:nvPr/>
        </p:nvGrpSpPr>
        <p:grpSpPr>
          <a:xfrm>
            <a:off x="4210000" y="5538479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BB73A9F-1EC7-40B3-867C-1A9533D17346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78429148-5B7D-4C4A-A504-C32693315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B82B9C6A-8B77-4DEE-9335-9B9E18A73FDB}"/>
              </a:ext>
            </a:extLst>
          </p:cNvPr>
          <p:cNvSpPr/>
          <p:nvPr/>
        </p:nvSpPr>
        <p:spPr>
          <a:xfrm>
            <a:off x="136794" y="96262"/>
            <a:ext cx="2976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Training of BERT</a:t>
            </a:r>
            <a:endParaRPr lang="zh-TW" altLang="en-US" sz="3200" b="1" i="1" u="sng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A1F94B1-F148-41F0-A3D9-32365B8D1B31}"/>
              </a:ext>
            </a:extLst>
          </p:cNvPr>
          <p:cNvSpPr/>
          <p:nvPr/>
        </p:nvSpPr>
        <p:spPr>
          <a:xfrm>
            <a:off x="2274170" y="702476"/>
            <a:ext cx="50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Approach 2: Next Sentence Prediction </a:t>
            </a:r>
            <a:endParaRPr lang="zh-TW" altLang="en-US" sz="2400" b="1" dirty="0"/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FC66B4CA-9E42-4F6D-968A-06BE0CBD0649}"/>
              </a:ext>
            </a:extLst>
          </p:cNvPr>
          <p:cNvGrpSpPr/>
          <p:nvPr/>
        </p:nvGrpSpPr>
        <p:grpSpPr>
          <a:xfrm>
            <a:off x="5299073" y="5538479"/>
            <a:ext cx="1111321" cy="797614"/>
            <a:chOff x="1212077" y="5255291"/>
            <a:chExt cx="1111321" cy="797614"/>
          </a:xfrm>
        </p:grpSpPr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85717B07-E083-4CA8-8994-8D6FEAD007C4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眼睛</a:t>
              </a:r>
            </a:p>
          </p:txBody>
        </p: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C0603831-783D-458A-BE28-4689B2F25B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4A45A99D-EBA5-4E88-8040-17AC29C25BEB}"/>
              </a:ext>
            </a:extLst>
          </p:cNvPr>
          <p:cNvGrpSpPr/>
          <p:nvPr/>
        </p:nvGrpSpPr>
        <p:grpSpPr>
          <a:xfrm>
            <a:off x="6388146" y="5538479"/>
            <a:ext cx="1111321" cy="797614"/>
            <a:chOff x="2272598" y="5255291"/>
            <a:chExt cx="1111321" cy="797614"/>
          </a:xfrm>
        </p:grpSpPr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001E5D9A-DE5F-4065-9EB1-76B80465F3EC}"/>
                </a:ext>
              </a:extLst>
            </p:cNvPr>
            <p:cNvSpPr txBox="1"/>
            <p:nvPr/>
          </p:nvSpPr>
          <p:spPr>
            <a:xfrm>
              <a:off x="2272598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業障</a:t>
              </a:r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C486C925-91F9-4275-8B8C-A07588874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98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1D11FF69-1DE5-4B1A-949C-18D755668DCD}"/>
              </a:ext>
            </a:extLst>
          </p:cNvPr>
          <p:cNvGrpSpPr/>
          <p:nvPr/>
        </p:nvGrpSpPr>
        <p:grpSpPr>
          <a:xfrm>
            <a:off x="7477217" y="5538479"/>
            <a:ext cx="1111321" cy="797614"/>
            <a:chOff x="3332247" y="5255291"/>
            <a:chExt cx="1111321" cy="797614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B183C05E-1AA1-4E70-BE00-00D2AD03996F}"/>
                </a:ext>
              </a:extLst>
            </p:cNvPr>
            <p:cNvSpPr txBox="1"/>
            <p:nvPr/>
          </p:nvSpPr>
          <p:spPr>
            <a:xfrm>
              <a:off x="333224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</a:t>
              </a:r>
            </a:p>
          </p:txBody>
        </p: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97033559-5B1F-407B-9451-C57DA2995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33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A56DD854-F344-42D2-977C-769BCDF458BA}"/>
              </a:ext>
            </a:extLst>
          </p:cNvPr>
          <p:cNvSpPr/>
          <p:nvPr/>
        </p:nvSpPr>
        <p:spPr>
          <a:xfrm>
            <a:off x="520598" y="2066818"/>
            <a:ext cx="1908534" cy="779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 Binary</a:t>
            </a:r>
          </a:p>
          <a:p>
            <a:pPr algn="ctr"/>
            <a:r>
              <a:rPr lang="en-US" altLang="zh-TW" sz="2400" dirty="0"/>
              <a:t>Classifier</a:t>
            </a: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E9B514DB-C0C4-4659-A4A7-01697D397D31}"/>
              </a:ext>
            </a:extLst>
          </p:cNvPr>
          <p:cNvGrpSpPr/>
          <p:nvPr/>
        </p:nvGrpSpPr>
        <p:grpSpPr>
          <a:xfrm>
            <a:off x="1363451" y="3187846"/>
            <a:ext cx="195209" cy="1150811"/>
            <a:chOff x="1363451" y="3187846"/>
            <a:chExt cx="195209" cy="1150811"/>
          </a:xfrm>
        </p:grpSpPr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A538D4BD-1600-48C2-9A76-2BF64A33E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865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DE36F08-7FA6-45C6-86C8-7C5906910C61}"/>
                </a:ext>
              </a:extLst>
            </p:cNvPr>
            <p:cNvSpPr/>
            <p:nvPr/>
          </p:nvSpPr>
          <p:spPr>
            <a:xfrm rot="5400000">
              <a:off x="1080912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3D1788E-6223-404C-B626-7CA15243BEA9}"/>
              </a:ext>
            </a:extLst>
          </p:cNvPr>
          <p:cNvCxnSpPr>
            <a:cxnSpLocks/>
          </p:cNvCxnSpPr>
          <p:nvPr/>
        </p:nvCxnSpPr>
        <p:spPr>
          <a:xfrm flipV="1">
            <a:off x="1474865" y="17153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3D072740-3493-40DD-84E4-8D0FD93BFCAE}"/>
              </a:ext>
            </a:extLst>
          </p:cNvPr>
          <p:cNvCxnSpPr>
            <a:cxnSpLocks/>
          </p:cNvCxnSpPr>
          <p:nvPr/>
        </p:nvCxnSpPr>
        <p:spPr>
          <a:xfrm flipV="1">
            <a:off x="1474865" y="28459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DD76E9B4-5A6C-40E2-A8A6-66C2008CB3A6}"/>
              </a:ext>
            </a:extLst>
          </p:cNvPr>
          <p:cNvSpPr/>
          <p:nvPr/>
        </p:nvSpPr>
        <p:spPr>
          <a:xfrm>
            <a:off x="1177636" y="1263285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No</a:t>
            </a:r>
            <a:endParaRPr lang="zh-TW" altLang="en-US" sz="2400" dirty="0"/>
          </a:p>
        </p:txBody>
      </p: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292D58A4-0AFD-4C7F-8E0D-5C8F52AECE6A}"/>
              </a:ext>
            </a:extLst>
          </p:cNvPr>
          <p:cNvGrpSpPr/>
          <p:nvPr/>
        </p:nvGrpSpPr>
        <p:grpSpPr>
          <a:xfrm>
            <a:off x="2449201" y="3196164"/>
            <a:ext cx="195209" cy="1150811"/>
            <a:chOff x="2431477" y="3196164"/>
            <a:chExt cx="195209" cy="1150811"/>
          </a:xfrm>
        </p:grpSpPr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552E6CF5-6E14-4B8A-816D-92B21B895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289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FD371D0A-B470-4F92-A992-393E25EA03B1}"/>
                </a:ext>
              </a:extLst>
            </p:cNvPr>
            <p:cNvSpPr/>
            <p:nvPr/>
          </p:nvSpPr>
          <p:spPr>
            <a:xfrm rot="5400000">
              <a:off x="214893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5F05E6AA-1CF7-45F1-9682-4BEFD49583CA}"/>
              </a:ext>
            </a:extLst>
          </p:cNvPr>
          <p:cNvGrpSpPr/>
          <p:nvPr/>
        </p:nvGrpSpPr>
        <p:grpSpPr>
          <a:xfrm>
            <a:off x="3534951" y="3181484"/>
            <a:ext cx="195209" cy="1150811"/>
            <a:chOff x="3452062" y="3181484"/>
            <a:chExt cx="195209" cy="1150811"/>
          </a:xfrm>
        </p:grpSpPr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E01681C3-8631-41A5-8FF5-BBE03FD46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476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D7ECFA6A-16DD-4CC4-98DB-EEC2BC0C3A13}"/>
                </a:ext>
              </a:extLst>
            </p:cNvPr>
            <p:cNvSpPr/>
            <p:nvPr/>
          </p:nvSpPr>
          <p:spPr>
            <a:xfrm rot="5400000">
              <a:off x="3169523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BFA584E7-FB8F-4D58-9A76-C30EE6EC26A7}"/>
              </a:ext>
            </a:extLst>
          </p:cNvPr>
          <p:cNvGrpSpPr/>
          <p:nvPr/>
        </p:nvGrpSpPr>
        <p:grpSpPr>
          <a:xfrm>
            <a:off x="4620701" y="3196164"/>
            <a:ext cx="195209" cy="1150811"/>
            <a:chOff x="4499447" y="3196164"/>
            <a:chExt cx="195209" cy="1150811"/>
          </a:xfrm>
        </p:grpSpPr>
        <p:cxnSp>
          <p:nvCxnSpPr>
            <p:cNvPr id="74" name="直線單箭頭接點 73">
              <a:extLst>
                <a:ext uri="{FF2B5EF4-FFF2-40B4-BE49-F238E27FC236}">
                  <a16:creationId xmlns:a16="http://schemas.microsoft.com/office/drawing/2014/main" id="{53F2FA03-A2F7-478E-B7CC-E000150CA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86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19C6F3F5-D549-4282-AD24-5B4FDDAFFA48}"/>
                </a:ext>
              </a:extLst>
            </p:cNvPr>
            <p:cNvSpPr/>
            <p:nvPr/>
          </p:nvSpPr>
          <p:spPr>
            <a:xfrm rot="5400000">
              <a:off x="421690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8565CD97-4D0E-4449-A50D-E1861E426D8A}"/>
              </a:ext>
            </a:extLst>
          </p:cNvPr>
          <p:cNvGrpSpPr/>
          <p:nvPr/>
        </p:nvGrpSpPr>
        <p:grpSpPr>
          <a:xfrm>
            <a:off x="5706451" y="3175099"/>
            <a:ext cx="195209" cy="1150811"/>
            <a:chOff x="5769519" y="3175099"/>
            <a:chExt cx="195209" cy="1150811"/>
          </a:xfrm>
        </p:grpSpPr>
        <p:cxnSp>
          <p:nvCxnSpPr>
            <p:cNvPr id="76" name="直線單箭頭接點 75">
              <a:extLst>
                <a:ext uri="{FF2B5EF4-FFF2-40B4-BE49-F238E27FC236}">
                  <a16:creationId xmlns:a16="http://schemas.microsoft.com/office/drawing/2014/main" id="{B01F0C49-B699-4B0B-A121-E245EAF56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0933" y="397439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FA95DCB-CAC8-4451-8768-5979CE26A8E6}"/>
                </a:ext>
              </a:extLst>
            </p:cNvPr>
            <p:cNvSpPr/>
            <p:nvPr/>
          </p:nvSpPr>
          <p:spPr>
            <a:xfrm rot="5400000">
              <a:off x="5486980" y="3457638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629EBCE1-32C2-478A-8D7C-1713CA12A315}"/>
              </a:ext>
            </a:extLst>
          </p:cNvPr>
          <p:cNvGrpSpPr/>
          <p:nvPr/>
        </p:nvGrpSpPr>
        <p:grpSpPr>
          <a:xfrm>
            <a:off x="6792201" y="3181484"/>
            <a:ext cx="195209" cy="1150811"/>
            <a:chOff x="6823734" y="3181484"/>
            <a:chExt cx="195209" cy="1150811"/>
          </a:xfrm>
        </p:grpSpPr>
        <p:cxnSp>
          <p:nvCxnSpPr>
            <p:cNvPr id="78" name="直線單箭頭接點 77">
              <a:extLst>
                <a:ext uri="{FF2B5EF4-FFF2-40B4-BE49-F238E27FC236}">
                  <a16:creationId xmlns:a16="http://schemas.microsoft.com/office/drawing/2014/main" id="{C21344A5-94A5-4DA7-896B-F22324A4B3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5148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1C20650-E6A1-48DE-B583-B3C736A6FCF2}"/>
                </a:ext>
              </a:extLst>
            </p:cNvPr>
            <p:cNvSpPr/>
            <p:nvPr/>
          </p:nvSpPr>
          <p:spPr>
            <a:xfrm rot="5400000">
              <a:off x="6541195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18337BD7-B7EB-4C01-9BEE-5FF3E26F75C1}"/>
              </a:ext>
            </a:extLst>
          </p:cNvPr>
          <p:cNvGrpSpPr/>
          <p:nvPr/>
        </p:nvGrpSpPr>
        <p:grpSpPr>
          <a:xfrm>
            <a:off x="7877949" y="3187846"/>
            <a:ext cx="195209" cy="1150811"/>
            <a:chOff x="7877949" y="3187846"/>
            <a:chExt cx="195209" cy="1150811"/>
          </a:xfrm>
        </p:grpSpPr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9188690D-120B-437C-88E9-3A423877A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9363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603F9737-1BFA-4D59-B8F0-2A31C4EAD342}"/>
                </a:ext>
              </a:extLst>
            </p:cNvPr>
            <p:cNvSpPr/>
            <p:nvPr/>
          </p:nvSpPr>
          <p:spPr>
            <a:xfrm rot="5400000">
              <a:off x="7595410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81B3D785-B221-4A5D-BE9F-4F07D21AE568}"/>
              </a:ext>
            </a:extLst>
          </p:cNvPr>
          <p:cNvSpPr txBox="1"/>
          <p:nvPr/>
        </p:nvSpPr>
        <p:spPr>
          <a:xfrm>
            <a:off x="2852553" y="1206161"/>
            <a:ext cx="508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[CLS]: the position that outputs classification results 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02FF181B-88A3-4990-A7C3-CF5BBD59A8F9}"/>
              </a:ext>
            </a:extLst>
          </p:cNvPr>
          <p:cNvSpPr txBox="1"/>
          <p:nvPr/>
        </p:nvSpPr>
        <p:spPr>
          <a:xfrm>
            <a:off x="2856634" y="1972379"/>
            <a:ext cx="508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[SEP]: the boundary of two sentences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7069B0D-1E07-4729-B300-F15930913C38}"/>
              </a:ext>
            </a:extLst>
          </p:cNvPr>
          <p:cNvSpPr txBox="1"/>
          <p:nvPr/>
        </p:nvSpPr>
        <p:spPr>
          <a:xfrm>
            <a:off x="2882402" y="2425987"/>
            <a:ext cx="603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Approaches 1 and 2 are used at the same time.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59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6D46617C-EEEE-4B77-9126-1587E6D30D30}"/>
              </a:ext>
            </a:extLst>
          </p:cNvPr>
          <p:cNvSpPr/>
          <p:nvPr/>
        </p:nvSpPr>
        <p:spPr>
          <a:xfrm>
            <a:off x="2293132" y="5599310"/>
            <a:ext cx="28061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E93C717-F863-4E29-8AA7-7E8F1287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use BERT – Case 1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E1D9997-3133-4B9C-8E6E-095472BD2B72}"/>
              </a:ext>
            </a:extLst>
          </p:cNvPr>
          <p:cNvSpPr/>
          <p:nvPr/>
        </p:nvSpPr>
        <p:spPr>
          <a:xfrm>
            <a:off x="1176916" y="4152439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9F8796-2B7D-4F80-B1F3-BD7A4F834EC5}"/>
              </a:ext>
            </a:extLst>
          </p:cNvPr>
          <p:cNvSpPr txBox="1"/>
          <p:nvPr/>
        </p:nvSpPr>
        <p:spPr>
          <a:xfrm>
            <a:off x="1065754" y="561201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[CLS]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8F3C641-E704-43C6-95E6-C5B514F0FF04}"/>
              </a:ext>
            </a:extLst>
          </p:cNvPr>
          <p:cNvCxnSpPr>
            <a:cxnSpLocks/>
          </p:cNvCxnSpPr>
          <p:nvPr/>
        </p:nvCxnSpPr>
        <p:spPr>
          <a:xfrm flipV="1">
            <a:off x="1597838" y="535226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5659565-1678-4A7D-B37A-5DCD07092454}"/>
              </a:ext>
            </a:extLst>
          </p:cNvPr>
          <p:cNvSpPr txBox="1"/>
          <p:nvPr/>
        </p:nvSpPr>
        <p:spPr>
          <a:xfrm>
            <a:off x="2103155" y="558661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C30D2F2-2B32-4951-9A81-C28C175EF92A}"/>
              </a:ext>
            </a:extLst>
          </p:cNvPr>
          <p:cNvCxnSpPr>
            <a:cxnSpLocks/>
          </p:cNvCxnSpPr>
          <p:nvPr/>
        </p:nvCxnSpPr>
        <p:spPr>
          <a:xfrm flipV="1">
            <a:off x="2652055" y="535226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5500637-8BDF-4958-ACA2-67C3FC21A745}"/>
              </a:ext>
            </a:extLst>
          </p:cNvPr>
          <p:cNvSpPr txBox="1"/>
          <p:nvPr/>
        </p:nvSpPr>
        <p:spPr>
          <a:xfrm>
            <a:off x="3140556" y="558661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0DB23CC-6891-483E-B90A-061C009977F4}"/>
              </a:ext>
            </a:extLst>
          </p:cNvPr>
          <p:cNvCxnSpPr>
            <a:cxnSpLocks/>
          </p:cNvCxnSpPr>
          <p:nvPr/>
        </p:nvCxnSpPr>
        <p:spPr>
          <a:xfrm flipV="1">
            <a:off x="3672640" y="535226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436C052-F90A-4AD7-AFFA-E7921446E7D3}"/>
              </a:ext>
            </a:extLst>
          </p:cNvPr>
          <p:cNvSpPr txBox="1"/>
          <p:nvPr/>
        </p:nvSpPr>
        <p:spPr>
          <a:xfrm>
            <a:off x="4177956" y="558661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1CB1017-D67C-453C-8BEB-E23B8CB8E4EF}"/>
              </a:ext>
            </a:extLst>
          </p:cNvPr>
          <p:cNvCxnSpPr>
            <a:cxnSpLocks/>
          </p:cNvCxnSpPr>
          <p:nvPr/>
        </p:nvCxnSpPr>
        <p:spPr>
          <a:xfrm flipV="1">
            <a:off x="4726856" y="535226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00FCBD3-A5C0-4CB4-BED3-2C2857AFA228}"/>
              </a:ext>
            </a:extLst>
          </p:cNvPr>
          <p:cNvCxnSpPr>
            <a:cxnSpLocks/>
          </p:cNvCxnSpPr>
          <p:nvPr/>
        </p:nvCxnSpPr>
        <p:spPr>
          <a:xfrm flipV="1">
            <a:off x="1582917" y="38009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84AD70C7-FA7B-4650-9C0E-E5889FA1B1F5}"/>
              </a:ext>
            </a:extLst>
          </p:cNvPr>
          <p:cNvCxnSpPr>
            <a:cxnSpLocks/>
          </p:cNvCxnSpPr>
          <p:nvPr/>
        </p:nvCxnSpPr>
        <p:spPr>
          <a:xfrm flipV="1">
            <a:off x="2652055" y="38009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365E470-C9D7-4F85-BDEC-7872694F1584}"/>
              </a:ext>
            </a:extLst>
          </p:cNvPr>
          <p:cNvCxnSpPr>
            <a:cxnSpLocks/>
          </p:cNvCxnSpPr>
          <p:nvPr/>
        </p:nvCxnSpPr>
        <p:spPr>
          <a:xfrm flipV="1">
            <a:off x="3674447" y="38009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0920604-B10A-4875-ADD1-24A7C89A2A50}"/>
              </a:ext>
            </a:extLst>
          </p:cNvPr>
          <p:cNvCxnSpPr>
            <a:cxnSpLocks/>
          </p:cNvCxnSpPr>
          <p:nvPr/>
        </p:nvCxnSpPr>
        <p:spPr>
          <a:xfrm flipV="1">
            <a:off x="4726856" y="38009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459E7F0-ADAE-4D80-9216-8B621FE123E4}"/>
              </a:ext>
            </a:extLst>
          </p:cNvPr>
          <p:cNvSpPr/>
          <p:nvPr/>
        </p:nvSpPr>
        <p:spPr>
          <a:xfrm rot="5400000">
            <a:off x="1398360" y="3458503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51E929-E776-4A64-AA7F-51B791DF88B0}"/>
              </a:ext>
            </a:extLst>
          </p:cNvPr>
          <p:cNvSpPr/>
          <p:nvPr/>
        </p:nvSpPr>
        <p:spPr>
          <a:xfrm rot="5400000">
            <a:off x="2467498" y="3477849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DB88F8-67BC-404C-9D7F-00977EE9C500}"/>
              </a:ext>
            </a:extLst>
          </p:cNvPr>
          <p:cNvSpPr/>
          <p:nvPr/>
        </p:nvSpPr>
        <p:spPr>
          <a:xfrm rot="5400000">
            <a:off x="3496193" y="3492237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14A30AC-F404-4E36-ACD5-80173A5ED21F}"/>
              </a:ext>
            </a:extLst>
          </p:cNvPr>
          <p:cNvSpPr/>
          <p:nvPr/>
        </p:nvSpPr>
        <p:spPr>
          <a:xfrm rot="5400000">
            <a:off x="4534609" y="3492237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6B71F1CD-C5FB-4ED8-BCC8-2FB88018FD16}"/>
              </a:ext>
            </a:extLst>
          </p:cNvPr>
          <p:cNvSpPr/>
          <p:nvPr/>
        </p:nvSpPr>
        <p:spPr>
          <a:xfrm>
            <a:off x="628650" y="2216676"/>
            <a:ext cx="1908534" cy="7791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 Classifier</a:t>
            </a: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DFAFFE57-22AC-481F-B103-63DD80DFFACE}"/>
              </a:ext>
            </a:extLst>
          </p:cNvPr>
          <p:cNvCxnSpPr>
            <a:cxnSpLocks/>
          </p:cNvCxnSpPr>
          <p:nvPr/>
        </p:nvCxnSpPr>
        <p:spPr>
          <a:xfrm flipV="1">
            <a:off x="1582917" y="18651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659E594-6F57-47B2-910A-DD0444BB855A}"/>
              </a:ext>
            </a:extLst>
          </p:cNvPr>
          <p:cNvCxnSpPr>
            <a:cxnSpLocks/>
          </p:cNvCxnSpPr>
          <p:nvPr/>
        </p:nvCxnSpPr>
        <p:spPr>
          <a:xfrm flipV="1">
            <a:off x="1582917" y="299583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FF604D94-72D1-4D48-A92C-0E771A2E534D}"/>
              </a:ext>
            </a:extLst>
          </p:cNvPr>
          <p:cNvSpPr/>
          <p:nvPr/>
        </p:nvSpPr>
        <p:spPr>
          <a:xfrm>
            <a:off x="1196432" y="1411289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class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E1579B7-3F39-4F1D-B6D0-CDBB94B0CAD1}"/>
              </a:ext>
            </a:extLst>
          </p:cNvPr>
          <p:cNvSpPr txBox="1"/>
          <p:nvPr/>
        </p:nvSpPr>
        <p:spPr>
          <a:xfrm>
            <a:off x="5469554" y="2391265"/>
            <a:ext cx="503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single sentence, </a:t>
            </a:r>
          </a:p>
          <a:p>
            <a:r>
              <a:rPr lang="en-US" altLang="zh-TW" sz="2400" dirty="0"/>
              <a:t>output: class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6021EE1-9C6B-4609-8648-254394AAF352}"/>
              </a:ext>
            </a:extLst>
          </p:cNvPr>
          <p:cNvSpPr txBox="1"/>
          <p:nvPr/>
        </p:nvSpPr>
        <p:spPr>
          <a:xfrm>
            <a:off x="2933444" y="6088106"/>
            <a:ext cx="152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sentence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CD01A66-C6BA-423A-B60D-F23876104339}"/>
              </a:ext>
            </a:extLst>
          </p:cNvPr>
          <p:cNvSpPr txBox="1"/>
          <p:nvPr/>
        </p:nvSpPr>
        <p:spPr>
          <a:xfrm>
            <a:off x="5469554" y="3243335"/>
            <a:ext cx="3237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Example:</a:t>
            </a:r>
          </a:p>
          <a:p>
            <a:r>
              <a:rPr lang="en-US" altLang="zh-TW" sz="2400" dirty="0"/>
              <a:t>Sentiment analysis (our HW),</a:t>
            </a:r>
          </a:p>
          <a:p>
            <a:r>
              <a:rPr lang="en-US" altLang="zh-TW" sz="2400" dirty="0"/>
              <a:t>Document Classification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1833BA5-A5B6-4273-8E33-FF4E0423C4E5}"/>
              </a:ext>
            </a:extLst>
          </p:cNvPr>
          <p:cNvSpPr/>
          <p:nvPr/>
        </p:nvSpPr>
        <p:spPr>
          <a:xfrm>
            <a:off x="2903680" y="2216676"/>
            <a:ext cx="1908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Trained from Scratch </a:t>
            </a:r>
            <a:endParaRPr lang="zh-TW" altLang="en-US" sz="24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BC6D935-968E-493D-98E8-1D2D4B5FDE1F}"/>
              </a:ext>
            </a:extLst>
          </p:cNvPr>
          <p:cNvSpPr/>
          <p:nvPr/>
        </p:nvSpPr>
        <p:spPr>
          <a:xfrm>
            <a:off x="3504721" y="4503955"/>
            <a:ext cx="1908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Fine-tune</a:t>
            </a:r>
            <a:endParaRPr lang="zh-TW" altLang="en-US" sz="2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11EA3B67-DD66-48DC-B4C5-EC75FA214F01}"/>
              </a:ext>
            </a:extLst>
          </p:cNvPr>
          <p:cNvCxnSpPr/>
          <p:nvPr/>
        </p:nvCxnSpPr>
        <p:spPr>
          <a:xfrm>
            <a:off x="2478531" y="2606256"/>
            <a:ext cx="533144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B7CD2D9-9F88-45A5-9BA9-A33CE19CA632}"/>
              </a:ext>
            </a:extLst>
          </p:cNvPr>
          <p:cNvCxnSpPr>
            <a:cxnSpLocks/>
          </p:cNvCxnSpPr>
          <p:nvPr/>
        </p:nvCxnSpPr>
        <p:spPr>
          <a:xfrm>
            <a:off x="3502904" y="4737543"/>
            <a:ext cx="383812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2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6D46617C-EEEE-4B77-9126-1587E6D30D30}"/>
              </a:ext>
            </a:extLst>
          </p:cNvPr>
          <p:cNvSpPr/>
          <p:nvPr/>
        </p:nvSpPr>
        <p:spPr>
          <a:xfrm>
            <a:off x="1826177" y="5651441"/>
            <a:ext cx="28061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E93C717-F863-4E29-8AA7-7E8F1287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use BERT – Case 2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E1D9997-3133-4B9C-8E6E-095472BD2B72}"/>
              </a:ext>
            </a:extLst>
          </p:cNvPr>
          <p:cNvSpPr/>
          <p:nvPr/>
        </p:nvSpPr>
        <p:spPr>
          <a:xfrm>
            <a:off x="709961" y="4204570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9F8796-2B7D-4F80-B1F3-BD7A4F834EC5}"/>
              </a:ext>
            </a:extLst>
          </p:cNvPr>
          <p:cNvSpPr txBox="1"/>
          <p:nvPr/>
        </p:nvSpPr>
        <p:spPr>
          <a:xfrm>
            <a:off x="598799" y="5664141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[CLS]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8F3C641-E704-43C6-95E6-C5B514F0FF04}"/>
              </a:ext>
            </a:extLst>
          </p:cNvPr>
          <p:cNvCxnSpPr>
            <a:cxnSpLocks/>
          </p:cNvCxnSpPr>
          <p:nvPr/>
        </p:nvCxnSpPr>
        <p:spPr>
          <a:xfrm flipV="1">
            <a:off x="1130883" y="540439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5659565-1678-4A7D-B37A-5DCD07092454}"/>
              </a:ext>
            </a:extLst>
          </p:cNvPr>
          <p:cNvSpPr txBox="1"/>
          <p:nvPr/>
        </p:nvSpPr>
        <p:spPr>
          <a:xfrm>
            <a:off x="1636200" y="5638741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C30D2F2-2B32-4951-9A81-C28C175EF92A}"/>
              </a:ext>
            </a:extLst>
          </p:cNvPr>
          <p:cNvCxnSpPr>
            <a:cxnSpLocks/>
          </p:cNvCxnSpPr>
          <p:nvPr/>
        </p:nvCxnSpPr>
        <p:spPr>
          <a:xfrm flipV="1">
            <a:off x="2185100" y="540439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5500637-8BDF-4958-ACA2-67C3FC21A745}"/>
              </a:ext>
            </a:extLst>
          </p:cNvPr>
          <p:cNvSpPr txBox="1"/>
          <p:nvPr/>
        </p:nvSpPr>
        <p:spPr>
          <a:xfrm>
            <a:off x="2673601" y="5638741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0DB23CC-6891-483E-B90A-061C009977F4}"/>
              </a:ext>
            </a:extLst>
          </p:cNvPr>
          <p:cNvCxnSpPr>
            <a:cxnSpLocks/>
          </p:cNvCxnSpPr>
          <p:nvPr/>
        </p:nvCxnSpPr>
        <p:spPr>
          <a:xfrm flipV="1">
            <a:off x="3205685" y="540439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436C052-F90A-4AD7-AFFA-E7921446E7D3}"/>
              </a:ext>
            </a:extLst>
          </p:cNvPr>
          <p:cNvSpPr txBox="1"/>
          <p:nvPr/>
        </p:nvSpPr>
        <p:spPr>
          <a:xfrm>
            <a:off x="3711001" y="5638741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1CB1017-D67C-453C-8BEB-E23B8CB8E4EF}"/>
              </a:ext>
            </a:extLst>
          </p:cNvPr>
          <p:cNvCxnSpPr>
            <a:cxnSpLocks/>
          </p:cNvCxnSpPr>
          <p:nvPr/>
        </p:nvCxnSpPr>
        <p:spPr>
          <a:xfrm flipV="1">
            <a:off x="4259901" y="540439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00FCBD3-A5C0-4CB4-BED3-2C2857AFA228}"/>
              </a:ext>
            </a:extLst>
          </p:cNvPr>
          <p:cNvCxnSpPr>
            <a:cxnSpLocks/>
          </p:cNvCxnSpPr>
          <p:nvPr/>
        </p:nvCxnSpPr>
        <p:spPr>
          <a:xfrm flipV="1">
            <a:off x="1115962" y="3853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84AD70C7-FA7B-4650-9C0E-E5889FA1B1F5}"/>
              </a:ext>
            </a:extLst>
          </p:cNvPr>
          <p:cNvCxnSpPr>
            <a:cxnSpLocks/>
          </p:cNvCxnSpPr>
          <p:nvPr/>
        </p:nvCxnSpPr>
        <p:spPr>
          <a:xfrm flipV="1">
            <a:off x="2185100" y="3853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365E470-C9D7-4F85-BDEC-7872694F1584}"/>
              </a:ext>
            </a:extLst>
          </p:cNvPr>
          <p:cNvCxnSpPr>
            <a:cxnSpLocks/>
          </p:cNvCxnSpPr>
          <p:nvPr/>
        </p:nvCxnSpPr>
        <p:spPr>
          <a:xfrm flipV="1">
            <a:off x="3207492" y="3853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0920604-B10A-4875-ADD1-24A7C89A2A50}"/>
              </a:ext>
            </a:extLst>
          </p:cNvPr>
          <p:cNvCxnSpPr>
            <a:cxnSpLocks/>
          </p:cNvCxnSpPr>
          <p:nvPr/>
        </p:nvCxnSpPr>
        <p:spPr>
          <a:xfrm flipV="1">
            <a:off x="4259901" y="385305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459E7F0-ADAE-4D80-9216-8B621FE123E4}"/>
              </a:ext>
            </a:extLst>
          </p:cNvPr>
          <p:cNvSpPr/>
          <p:nvPr/>
        </p:nvSpPr>
        <p:spPr>
          <a:xfrm rot="5400000">
            <a:off x="931405" y="3510634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51E929-E776-4A64-AA7F-51B791DF88B0}"/>
              </a:ext>
            </a:extLst>
          </p:cNvPr>
          <p:cNvSpPr/>
          <p:nvPr/>
        </p:nvSpPr>
        <p:spPr>
          <a:xfrm rot="5400000">
            <a:off x="2000543" y="3529980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DB88F8-67BC-404C-9D7F-00977EE9C500}"/>
              </a:ext>
            </a:extLst>
          </p:cNvPr>
          <p:cNvSpPr/>
          <p:nvPr/>
        </p:nvSpPr>
        <p:spPr>
          <a:xfrm rot="5400000">
            <a:off x="3029238" y="3544368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14A30AC-F404-4E36-ACD5-80173A5ED21F}"/>
              </a:ext>
            </a:extLst>
          </p:cNvPr>
          <p:cNvSpPr/>
          <p:nvPr/>
        </p:nvSpPr>
        <p:spPr>
          <a:xfrm rot="5400000">
            <a:off x="4067654" y="3544368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9586E4A-26AA-439B-9B9C-40B3F98A1CAA}"/>
              </a:ext>
            </a:extLst>
          </p:cNvPr>
          <p:cNvGrpSpPr/>
          <p:nvPr/>
        </p:nvGrpSpPr>
        <p:grpSpPr>
          <a:xfrm>
            <a:off x="1651845" y="1483551"/>
            <a:ext cx="1057576" cy="1955037"/>
            <a:chOff x="1547832" y="1712151"/>
            <a:chExt cx="1057576" cy="1955037"/>
          </a:xfrm>
        </p:grpSpPr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6B71F1CD-C5FB-4ED8-BCC8-2FB88018FD16}"/>
                </a:ext>
              </a:extLst>
            </p:cNvPr>
            <p:cNvSpPr/>
            <p:nvPr/>
          </p:nvSpPr>
          <p:spPr>
            <a:xfrm>
              <a:off x="1547832" y="2525360"/>
              <a:ext cx="1057576" cy="77916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Linear </a:t>
              </a:r>
              <a:r>
                <a:rPr lang="en-US" altLang="zh-TW" sz="2400" dirty="0" err="1"/>
                <a:t>Cls</a:t>
              </a:r>
              <a:endParaRPr lang="en-US" altLang="zh-TW" sz="2400" dirty="0"/>
            </a:p>
          </p:txBody>
        </p: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DFAFFE57-22AC-481F-B103-63DD80DFF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303" y="216602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B659E594-6F57-47B2-910A-DD0444BB8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8003" y="331567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F604D94-72D1-4D48-A92C-0E771A2E534D}"/>
                </a:ext>
              </a:extLst>
            </p:cNvPr>
            <p:cNvSpPr/>
            <p:nvPr/>
          </p:nvSpPr>
          <p:spPr>
            <a:xfrm>
              <a:off x="1678818" y="1712151"/>
              <a:ext cx="772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class</a:t>
              </a:r>
              <a:endParaRPr lang="zh-TW" altLang="en-US" sz="2400" dirty="0"/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E1579B7-3F39-4F1D-B6D0-CDBB94B0CAD1}"/>
              </a:ext>
            </a:extLst>
          </p:cNvPr>
          <p:cNvSpPr txBox="1"/>
          <p:nvPr/>
        </p:nvSpPr>
        <p:spPr>
          <a:xfrm>
            <a:off x="5115935" y="2358719"/>
            <a:ext cx="503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single sentence, </a:t>
            </a:r>
          </a:p>
          <a:p>
            <a:r>
              <a:rPr lang="en-US" altLang="zh-TW" sz="2400" dirty="0"/>
              <a:t>output: class of each word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6021EE1-9C6B-4609-8648-254394AAF352}"/>
              </a:ext>
            </a:extLst>
          </p:cNvPr>
          <p:cNvSpPr txBox="1"/>
          <p:nvPr/>
        </p:nvSpPr>
        <p:spPr>
          <a:xfrm>
            <a:off x="2466489" y="6140237"/>
            <a:ext cx="152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sentence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CD01A66-C6BA-423A-B60D-F23876104339}"/>
              </a:ext>
            </a:extLst>
          </p:cNvPr>
          <p:cNvSpPr txBox="1"/>
          <p:nvPr/>
        </p:nvSpPr>
        <p:spPr>
          <a:xfrm>
            <a:off x="5084452" y="3969156"/>
            <a:ext cx="32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Example: Slot filling </a:t>
            </a:r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52EFE22A-44CC-4B39-BA69-C466A73F90B9}"/>
              </a:ext>
            </a:extLst>
          </p:cNvPr>
          <p:cNvGrpSpPr/>
          <p:nvPr/>
        </p:nvGrpSpPr>
        <p:grpSpPr>
          <a:xfrm>
            <a:off x="2667940" y="1485901"/>
            <a:ext cx="1057576" cy="1955037"/>
            <a:chOff x="1547832" y="1712151"/>
            <a:chExt cx="1057576" cy="1955037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772EF457-3BE5-4850-87AE-54F1D6862526}"/>
                </a:ext>
              </a:extLst>
            </p:cNvPr>
            <p:cNvSpPr/>
            <p:nvPr/>
          </p:nvSpPr>
          <p:spPr>
            <a:xfrm>
              <a:off x="1547832" y="2525360"/>
              <a:ext cx="1057576" cy="77916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Linear </a:t>
              </a:r>
              <a:r>
                <a:rPr lang="en-US" altLang="zh-TW" sz="2400" dirty="0" err="1"/>
                <a:t>Cls</a:t>
              </a:r>
              <a:endParaRPr lang="en-US" altLang="zh-TW" sz="2400" dirty="0"/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BA5E6BDD-9A3F-4615-BFB5-19D08DA5D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303" y="216602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FC550BFB-FD99-48DE-AD10-0A8C9E3B1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8003" y="331567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A777AE2-0D8D-4B43-B6B0-4CE7F45C5B0A}"/>
                </a:ext>
              </a:extLst>
            </p:cNvPr>
            <p:cNvSpPr/>
            <p:nvPr/>
          </p:nvSpPr>
          <p:spPr>
            <a:xfrm>
              <a:off x="1678818" y="1712151"/>
              <a:ext cx="772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class</a:t>
              </a:r>
              <a:endParaRPr lang="zh-TW" altLang="en-US" sz="2400" dirty="0"/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5954CBF2-769B-4B49-96E6-C1E72D41A7BD}"/>
              </a:ext>
            </a:extLst>
          </p:cNvPr>
          <p:cNvGrpSpPr/>
          <p:nvPr/>
        </p:nvGrpSpPr>
        <p:grpSpPr>
          <a:xfrm>
            <a:off x="3719260" y="1483551"/>
            <a:ext cx="1057576" cy="1955037"/>
            <a:chOff x="1547832" y="1712151"/>
            <a:chExt cx="1057576" cy="1955037"/>
          </a:xfrm>
        </p:grpSpPr>
        <p:sp>
          <p:nvSpPr>
            <p:cNvPr id="60" name="矩形: 圓角 59">
              <a:extLst>
                <a:ext uri="{FF2B5EF4-FFF2-40B4-BE49-F238E27FC236}">
                  <a16:creationId xmlns:a16="http://schemas.microsoft.com/office/drawing/2014/main" id="{F47F49CD-0A7E-4932-84A0-DA6D403DD61B}"/>
                </a:ext>
              </a:extLst>
            </p:cNvPr>
            <p:cNvSpPr/>
            <p:nvPr/>
          </p:nvSpPr>
          <p:spPr>
            <a:xfrm>
              <a:off x="1547832" y="2525360"/>
              <a:ext cx="1057576" cy="77916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Linear </a:t>
              </a:r>
              <a:r>
                <a:rPr lang="en-US" altLang="zh-TW" sz="2400" dirty="0" err="1"/>
                <a:t>Cls</a:t>
              </a:r>
              <a:endParaRPr lang="en-US" altLang="zh-TW" sz="2400" dirty="0"/>
            </a:p>
          </p:txBody>
        </p:sp>
        <p:cxnSp>
          <p:nvCxnSpPr>
            <p:cNvPr id="61" name="直線單箭頭接點 60">
              <a:extLst>
                <a:ext uri="{FF2B5EF4-FFF2-40B4-BE49-F238E27FC236}">
                  <a16:creationId xmlns:a16="http://schemas.microsoft.com/office/drawing/2014/main" id="{A8B63ED4-A7A3-46A6-B2E3-A2294FF0A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303" y="216602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id="{02DE35A7-FE8A-44C8-8A84-3257B03FE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8003" y="331567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BF2C5C7-4EC0-4B57-B835-CA1C605FD1C2}"/>
                </a:ext>
              </a:extLst>
            </p:cNvPr>
            <p:cNvSpPr/>
            <p:nvPr/>
          </p:nvSpPr>
          <p:spPr>
            <a:xfrm>
              <a:off x="1678818" y="1712151"/>
              <a:ext cx="772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class</a:t>
              </a:r>
              <a:endParaRPr lang="zh-TW" altLang="en-US" sz="2400" dirty="0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8CACA963-6A5E-493B-AE3B-337D67248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06" y="4557188"/>
            <a:ext cx="3598993" cy="9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3011EAAC-D6D2-402C-AB4B-664894EFB3B7}"/>
              </a:ext>
            </a:extLst>
          </p:cNvPr>
          <p:cNvCxnSpPr>
            <a:cxnSpLocks/>
          </p:cNvCxnSpPr>
          <p:nvPr/>
        </p:nvCxnSpPr>
        <p:spPr>
          <a:xfrm flipV="1">
            <a:off x="1582917" y="18107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BEF8D66-E906-46EC-99CA-273ED9363381}"/>
              </a:ext>
            </a:extLst>
          </p:cNvPr>
          <p:cNvSpPr/>
          <p:nvPr/>
        </p:nvSpPr>
        <p:spPr>
          <a:xfrm>
            <a:off x="628650" y="2044870"/>
            <a:ext cx="1908534" cy="779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 Classifier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9EA20231-5F40-4D60-86F4-CD11C28866EE}"/>
              </a:ext>
            </a:extLst>
          </p:cNvPr>
          <p:cNvCxnSpPr>
            <a:cxnSpLocks/>
          </p:cNvCxnSpPr>
          <p:nvPr/>
        </p:nvCxnSpPr>
        <p:spPr>
          <a:xfrm flipV="1">
            <a:off x="1582917" y="282403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32F3067F-3614-4EF1-8BC6-BF8AE6D6BAAE}"/>
              </a:ext>
            </a:extLst>
          </p:cNvPr>
          <p:cNvGrpSpPr/>
          <p:nvPr/>
        </p:nvGrpSpPr>
        <p:grpSpPr>
          <a:xfrm>
            <a:off x="2171811" y="5739386"/>
            <a:ext cx="2148722" cy="461665"/>
            <a:chOff x="-2355676" y="6078727"/>
            <a:chExt cx="2148722" cy="46166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15C8C97-3611-4A6E-A802-16EB29492C7A}"/>
                </a:ext>
              </a:extLst>
            </p:cNvPr>
            <p:cNvSpPr/>
            <p:nvPr/>
          </p:nvSpPr>
          <p:spPr>
            <a:xfrm>
              <a:off x="-2165698" y="6091427"/>
              <a:ext cx="1778466" cy="4489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5CE0CF61-CF41-42CD-A6E3-268E33C73661}"/>
                </a:ext>
              </a:extLst>
            </p:cNvPr>
            <p:cNvSpPr txBox="1"/>
            <p:nvPr/>
          </p:nvSpPr>
          <p:spPr>
            <a:xfrm>
              <a:off x="-2355676" y="6078727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</a:t>
              </a:r>
              <a:r>
                <a:rPr lang="en-US" altLang="zh-TW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7BBA8924-EE09-4B4A-BD75-47DAF275A7BF}"/>
                </a:ext>
              </a:extLst>
            </p:cNvPr>
            <p:cNvSpPr txBox="1"/>
            <p:nvPr/>
          </p:nvSpPr>
          <p:spPr>
            <a:xfrm>
              <a:off x="-1318275" y="6078727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</a:t>
              </a:r>
              <a:r>
                <a:rPr lang="en-US" altLang="zh-TW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1543FFB-AF05-4E2B-9BB6-88C145FE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use BERT – Case 3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9E7AB03-F399-4733-A1A1-01510D7678C9}"/>
              </a:ext>
            </a:extLst>
          </p:cNvPr>
          <p:cNvSpPr/>
          <p:nvPr/>
        </p:nvSpPr>
        <p:spPr>
          <a:xfrm>
            <a:off x="1161994" y="4227809"/>
            <a:ext cx="7630287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4122BCC-392D-4417-A304-4AC5A6242EA7}"/>
              </a:ext>
            </a:extLst>
          </p:cNvPr>
          <p:cNvGrpSpPr/>
          <p:nvPr/>
        </p:nvGrpSpPr>
        <p:grpSpPr>
          <a:xfrm>
            <a:off x="1050833" y="5427631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27A93F0-440F-4A5C-A819-E9B7BD6EDD68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4875D446-F815-483B-A400-2EF9D8670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D2EFE17-00DA-4FDA-B38C-747504B56441}"/>
              </a:ext>
            </a:extLst>
          </p:cNvPr>
          <p:cNvCxnSpPr>
            <a:cxnSpLocks/>
          </p:cNvCxnSpPr>
          <p:nvPr/>
        </p:nvCxnSpPr>
        <p:spPr>
          <a:xfrm flipV="1">
            <a:off x="2688806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ECD57EF-2352-40FD-8D1F-731C2B48529B}"/>
              </a:ext>
            </a:extLst>
          </p:cNvPr>
          <p:cNvCxnSpPr>
            <a:cxnSpLocks/>
          </p:cNvCxnSpPr>
          <p:nvPr/>
        </p:nvCxnSpPr>
        <p:spPr>
          <a:xfrm flipV="1">
            <a:off x="376106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0B86433-B800-4B9E-9E3B-1F93B20703E4}"/>
              </a:ext>
            </a:extLst>
          </p:cNvPr>
          <p:cNvGrpSpPr/>
          <p:nvPr/>
        </p:nvGrpSpPr>
        <p:grpSpPr>
          <a:xfrm>
            <a:off x="4318052" y="5427631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669E344-1BA5-47BE-97D7-683E3FD59642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EEEA6AE-6E54-40A4-8C92-62199B315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DDF5743-F5C9-4AD9-8D9F-8906E6373C8D}"/>
              </a:ext>
            </a:extLst>
          </p:cNvPr>
          <p:cNvCxnSpPr>
            <a:cxnSpLocks/>
          </p:cNvCxnSpPr>
          <p:nvPr/>
        </p:nvCxnSpPr>
        <p:spPr>
          <a:xfrm flipV="1">
            <a:off x="5939209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97221FA-F61E-4607-B08B-BE31A44B3F08}"/>
              </a:ext>
            </a:extLst>
          </p:cNvPr>
          <p:cNvCxnSpPr>
            <a:cxnSpLocks/>
          </p:cNvCxnSpPr>
          <p:nvPr/>
        </p:nvCxnSpPr>
        <p:spPr>
          <a:xfrm flipV="1">
            <a:off x="7045098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E10D704-C5DB-45E8-8A87-5B427C350B75}"/>
              </a:ext>
            </a:extLst>
          </p:cNvPr>
          <p:cNvCxnSpPr>
            <a:cxnSpLocks/>
          </p:cNvCxnSpPr>
          <p:nvPr/>
        </p:nvCxnSpPr>
        <p:spPr>
          <a:xfrm flipV="1">
            <a:off x="811735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3BEEE4C-2475-4509-BD78-8E6BE1F37FE6}"/>
              </a:ext>
            </a:extLst>
          </p:cNvPr>
          <p:cNvGrpSpPr/>
          <p:nvPr/>
        </p:nvGrpSpPr>
        <p:grpSpPr>
          <a:xfrm>
            <a:off x="1471503" y="3076998"/>
            <a:ext cx="195209" cy="1150811"/>
            <a:chOff x="1363451" y="3187846"/>
            <a:chExt cx="195209" cy="1150811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DF7B36B8-632B-4C79-8BC8-0DDE093F3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865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5DF86C1-7C3A-4872-97D7-79D7E3E2DF42}"/>
                </a:ext>
              </a:extLst>
            </p:cNvPr>
            <p:cNvSpPr/>
            <p:nvPr/>
          </p:nvSpPr>
          <p:spPr>
            <a:xfrm rot="5400000">
              <a:off x="1080912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A67B7C3-1757-43DE-925A-2B411301C570}"/>
              </a:ext>
            </a:extLst>
          </p:cNvPr>
          <p:cNvGrpSpPr/>
          <p:nvPr/>
        </p:nvGrpSpPr>
        <p:grpSpPr>
          <a:xfrm>
            <a:off x="2557253" y="3085316"/>
            <a:ext cx="195209" cy="1150811"/>
            <a:chOff x="2431477" y="3196164"/>
            <a:chExt cx="195209" cy="1150811"/>
          </a:xfrm>
        </p:grpSpPr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9B7B1F55-6593-4CB9-A4EF-C2BF9CAEC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289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3F91E8E-F73C-49C0-A9C0-F595162B7CDB}"/>
                </a:ext>
              </a:extLst>
            </p:cNvPr>
            <p:cNvSpPr/>
            <p:nvPr/>
          </p:nvSpPr>
          <p:spPr>
            <a:xfrm rot="5400000">
              <a:off x="214893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CE6CF697-992F-4479-80AA-9953054C22CA}"/>
              </a:ext>
            </a:extLst>
          </p:cNvPr>
          <p:cNvGrpSpPr/>
          <p:nvPr/>
        </p:nvGrpSpPr>
        <p:grpSpPr>
          <a:xfrm>
            <a:off x="3643003" y="3070636"/>
            <a:ext cx="195209" cy="1150811"/>
            <a:chOff x="3452062" y="3181484"/>
            <a:chExt cx="195209" cy="1150811"/>
          </a:xfrm>
        </p:grpSpPr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88CB26DF-CD66-471F-87BE-CC618A0D1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476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7569A29-29D4-4E6F-A407-75B9AC04BB01}"/>
                </a:ext>
              </a:extLst>
            </p:cNvPr>
            <p:cNvSpPr/>
            <p:nvPr/>
          </p:nvSpPr>
          <p:spPr>
            <a:xfrm rot="5400000">
              <a:off x="3169523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F78C0A22-B4D1-462C-AF6B-DE96ED1D8864}"/>
              </a:ext>
            </a:extLst>
          </p:cNvPr>
          <p:cNvGrpSpPr/>
          <p:nvPr/>
        </p:nvGrpSpPr>
        <p:grpSpPr>
          <a:xfrm>
            <a:off x="4728753" y="3085316"/>
            <a:ext cx="195209" cy="1150811"/>
            <a:chOff x="4499447" y="3196164"/>
            <a:chExt cx="195209" cy="1150811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207A4466-4CEE-4B02-83D9-8A5028851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86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307F27-D0CC-4BC5-AD81-301DA72ADFBA}"/>
                </a:ext>
              </a:extLst>
            </p:cNvPr>
            <p:cNvSpPr/>
            <p:nvPr/>
          </p:nvSpPr>
          <p:spPr>
            <a:xfrm rot="5400000">
              <a:off x="421690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B524D29-B66E-4A7F-BD6F-BCD4168C188F}"/>
              </a:ext>
            </a:extLst>
          </p:cNvPr>
          <p:cNvGrpSpPr/>
          <p:nvPr/>
        </p:nvGrpSpPr>
        <p:grpSpPr>
          <a:xfrm>
            <a:off x="5814503" y="3064251"/>
            <a:ext cx="195209" cy="1150811"/>
            <a:chOff x="5769519" y="3175099"/>
            <a:chExt cx="195209" cy="1150811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ECA55062-5DDC-46C1-A146-8970975E7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0933" y="397439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018D8F0-4B00-4CDB-9887-07D75840D2F5}"/>
                </a:ext>
              </a:extLst>
            </p:cNvPr>
            <p:cNvSpPr/>
            <p:nvPr/>
          </p:nvSpPr>
          <p:spPr>
            <a:xfrm rot="5400000">
              <a:off x="5486980" y="3457638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C303868F-3D7A-411E-BA4D-589FAA9398F8}"/>
              </a:ext>
            </a:extLst>
          </p:cNvPr>
          <p:cNvGrpSpPr/>
          <p:nvPr/>
        </p:nvGrpSpPr>
        <p:grpSpPr>
          <a:xfrm>
            <a:off x="6900253" y="3070636"/>
            <a:ext cx="195209" cy="1150811"/>
            <a:chOff x="6823734" y="3181484"/>
            <a:chExt cx="195209" cy="1150811"/>
          </a:xfrm>
        </p:grpSpPr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E0B9987C-438F-40E0-B159-A2FD3F6F4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5148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865C9C9-D96A-4CF5-98EE-678886BC6E82}"/>
                </a:ext>
              </a:extLst>
            </p:cNvPr>
            <p:cNvSpPr/>
            <p:nvPr/>
          </p:nvSpPr>
          <p:spPr>
            <a:xfrm rot="5400000">
              <a:off x="6541195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43A30B79-221F-4C04-BF92-92B1248F33C0}"/>
              </a:ext>
            </a:extLst>
          </p:cNvPr>
          <p:cNvGrpSpPr/>
          <p:nvPr/>
        </p:nvGrpSpPr>
        <p:grpSpPr>
          <a:xfrm>
            <a:off x="7986001" y="3076998"/>
            <a:ext cx="195209" cy="1150811"/>
            <a:chOff x="7877949" y="3187846"/>
            <a:chExt cx="195209" cy="1150811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248FD311-63D3-4856-8A11-78BFD1DF1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9363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1AD1566-9DB7-4034-8351-E38C2F7309C3}"/>
                </a:ext>
              </a:extLst>
            </p:cNvPr>
            <p:cNvSpPr/>
            <p:nvPr/>
          </p:nvSpPr>
          <p:spPr>
            <a:xfrm rot="5400000">
              <a:off x="7595410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B406C71E-FEE5-45A1-91C0-E1F859AB30F0}"/>
              </a:ext>
            </a:extLst>
          </p:cNvPr>
          <p:cNvSpPr txBox="1"/>
          <p:nvPr/>
        </p:nvSpPr>
        <p:spPr>
          <a:xfrm>
            <a:off x="1104858" y="1459896"/>
            <a:ext cx="928498" cy="46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ea typeface="微軟正黑體" panose="020B0604030504040204" pitchFamily="34" charset="-120"/>
              </a:rPr>
              <a:t>Class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F6D6FA2-43C5-4F4F-A8E2-5C152CDE0318}"/>
              </a:ext>
            </a:extLst>
          </p:cNvPr>
          <p:cNvSpPr txBox="1"/>
          <p:nvPr/>
        </p:nvSpPr>
        <p:spPr>
          <a:xfrm>
            <a:off x="2411159" y="6198639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Sentence 1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8EE90BF-481E-4EF1-A8A0-6766257BC1E8}"/>
              </a:ext>
            </a:extLst>
          </p:cNvPr>
          <p:cNvSpPr txBox="1"/>
          <p:nvPr/>
        </p:nvSpPr>
        <p:spPr>
          <a:xfrm>
            <a:off x="6173125" y="6212183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Sentence 2</a:t>
            </a:r>
            <a:endParaRPr lang="zh-TW" altLang="en-US" sz="2400" dirty="0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EB5B2E7B-E242-4578-839C-467AB821348C}"/>
              </a:ext>
            </a:extLst>
          </p:cNvPr>
          <p:cNvGrpSpPr/>
          <p:nvPr/>
        </p:nvGrpSpPr>
        <p:grpSpPr>
          <a:xfrm>
            <a:off x="5473645" y="5729151"/>
            <a:ext cx="3218233" cy="461665"/>
            <a:chOff x="8588538" y="6705580"/>
            <a:chExt cx="3218233" cy="46166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2864001-F2C9-4B17-A369-549444E7FF5B}"/>
                </a:ext>
              </a:extLst>
            </p:cNvPr>
            <p:cNvSpPr/>
            <p:nvPr/>
          </p:nvSpPr>
          <p:spPr>
            <a:xfrm>
              <a:off x="8810626" y="6771152"/>
              <a:ext cx="2746374" cy="396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07CD18BD-E6FB-46DE-A068-1EC128527069}"/>
                </a:ext>
              </a:extLst>
            </p:cNvPr>
            <p:cNvGrpSpPr/>
            <p:nvPr/>
          </p:nvGrpSpPr>
          <p:grpSpPr>
            <a:xfrm>
              <a:off x="8588538" y="6705580"/>
              <a:ext cx="3218233" cy="461665"/>
              <a:chOff x="8751245" y="6165502"/>
              <a:chExt cx="3218233" cy="461665"/>
            </a:xfrm>
          </p:grpSpPr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E4BE0295-BC16-4592-9BC9-22A2DC21E6B5}"/>
                  </a:ext>
                </a:extLst>
              </p:cNvPr>
              <p:cNvSpPr txBox="1"/>
              <p:nvPr/>
            </p:nvSpPr>
            <p:spPr>
              <a:xfrm>
                <a:off x="8751245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3D23FD72-DA36-4F06-BF23-38E05B7F5B3F}"/>
                  </a:ext>
                </a:extLst>
              </p:cNvPr>
              <p:cNvSpPr txBox="1"/>
              <p:nvPr/>
            </p:nvSpPr>
            <p:spPr>
              <a:xfrm>
                <a:off x="9804701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07C2A408-D441-4685-8BF6-DFAE166958ED}"/>
                  </a:ext>
                </a:extLst>
              </p:cNvPr>
              <p:cNvSpPr txBox="1"/>
              <p:nvPr/>
            </p:nvSpPr>
            <p:spPr>
              <a:xfrm>
                <a:off x="10858157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BD47CA6D-78EC-4240-BF83-0748F0A24621}"/>
              </a:ext>
            </a:extLst>
          </p:cNvPr>
          <p:cNvSpPr txBox="1"/>
          <p:nvPr/>
        </p:nvSpPr>
        <p:spPr>
          <a:xfrm>
            <a:off x="3082339" y="1393056"/>
            <a:ext cx="503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two sentences, output: class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2CDE5000-CE68-438D-AA4C-A9D21801F0E1}"/>
              </a:ext>
            </a:extLst>
          </p:cNvPr>
          <p:cNvSpPr txBox="1"/>
          <p:nvPr/>
        </p:nvSpPr>
        <p:spPr>
          <a:xfrm>
            <a:off x="3066450" y="1765524"/>
            <a:ext cx="503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Example: Natural Language Inference 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84A94A10-AF3F-4C49-9E7A-552B9F7CDFA3}"/>
              </a:ext>
            </a:extLst>
          </p:cNvPr>
          <p:cNvSpPr/>
          <p:nvPr/>
        </p:nvSpPr>
        <p:spPr>
          <a:xfrm>
            <a:off x="3491451" y="2145565"/>
            <a:ext cx="528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TW" sz="2400" dirty="0">
                <a:solidFill>
                  <a:srgbClr val="373737"/>
                </a:solidFill>
              </a:rPr>
              <a:t>Given a “premise”, determining whether a “hypothesis” is T/F/ unknown.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737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3C1FCE-F04A-4B9F-8A21-6159CD57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use BERT – Case 4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FE6B4B-C967-4386-A99B-7E1B4E1D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28092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Extraction-based Question Answering (QA) (E.g. </a:t>
            </a:r>
            <a:r>
              <a:rPr lang="en-US" altLang="zh-TW" sz="2400" dirty="0" err="1"/>
              <a:t>SQuAD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1E293A-CA22-42E3-8FC3-CF70A712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079" y="1897884"/>
            <a:ext cx="4139633" cy="4656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0A7D975-1662-4329-9C01-7CD59F676BA1}"/>
                  </a:ext>
                </a:extLst>
              </p:cNvPr>
              <p:cNvSpPr txBox="1"/>
              <p:nvPr/>
            </p:nvSpPr>
            <p:spPr>
              <a:xfrm>
                <a:off x="2046984" y="2921511"/>
                <a:ext cx="2768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0A7D975-1662-4329-9C01-7CD59F676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984" y="2921511"/>
                <a:ext cx="2768166" cy="461665"/>
              </a:xfrm>
              <a:prstGeom prst="rect">
                <a:avLst/>
              </a:prstGeom>
              <a:blipFill>
                <a:blip r:embed="rId3"/>
                <a:stretch>
                  <a:fillRect l="-661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09AA20-C30F-404A-B7FB-3DCB44E17E49}"/>
                  </a:ext>
                </a:extLst>
              </p:cNvPr>
              <p:cNvSpPr txBox="1"/>
              <p:nvPr/>
            </p:nvSpPr>
            <p:spPr>
              <a:xfrm>
                <a:off x="2048554" y="3423530"/>
                <a:ext cx="3371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09AA20-C30F-404A-B7FB-3DCB44E1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554" y="3423530"/>
                <a:ext cx="3371161" cy="461665"/>
              </a:xfrm>
              <a:prstGeom prst="rect">
                <a:avLst/>
              </a:prstGeom>
              <a:blipFill>
                <a:blip r:embed="rId4"/>
                <a:stretch>
                  <a:fillRect l="-1266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圓角 6">
            <a:extLst>
              <a:ext uri="{FF2B5EF4-FFF2-40B4-BE49-F238E27FC236}">
                <a16:creationId xmlns:a16="http://schemas.microsoft.com/office/drawing/2014/main" id="{C04332A6-04CE-4839-9A01-6051B2E3B357}"/>
              </a:ext>
            </a:extLst>
          </p:cNvPr>
          <p:cNvSpPr/>
          <p:nvPr/>
        </p:nvSpPr>
        <p:spPr>
          <a:xfrm>
            <a:off x="1999649" y="4117663"/>
            <a:ext cx="1178805" cy="1123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QA</a:t>
            </a:r>
          </a:p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4D1AA26-FC7E-4801-95DB-03169B12986B}"/>
                  </a:ext>
                </a:extLst>
              </p:cNvPr>
              <p:cNvSpPr txBox="1"/>
              <p:nvPr/>
            </p:nvSpPr>
            <p:spPr>
              <a:xfrm>
                <a:off x="764096" y="5276370"/>
                <a:ext cx="3560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output: two integers 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sz="2400" dirty="0"/>
                  <a:t>)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4D1AA26-FC7E-4801-95DB-03169B129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96" y="5276370"/>
                <a:ext cx="3560448" cy="461665"/>
              </a:xfrm>
              <a:prstGeom prst="rect">
                <a:avLst/>
              </a:prstGeom>
              <a:blipFill>
                <a:blip r:embed="rId5"/>
                <a:stretch>
                  <a:fillRect l="-514" t="-10667" r="-2568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202D16E-5C4F-4E96-9D4A-AE86ED7AF4BB}"/>
                  </a:ext>
                </a:extLst>
              </p:cNvPr>
              <p:cNvSpPr txBox="1"/>
              <p:nvPr/>
            </p:nvSpPr>
            <p:spPr>
              <a:xfrm>
                <a:off x="2065415" y="5978208"/>
                <a:ext cx="2355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202D16E-5C4F-4E96-9D4A-AE86ED7A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415" y="5978208"/>
                <a:ext cx="2355642" cy="461665"/>
              </a:xfrm>
              <a:prstGeom prst="rect">
                <a:avLst/>
              </a:prstGeom>
              <a:blipFill>
                <a:blip r:embed="rId6"/>
                <a:stretch>
                  <a:fillRect l="-777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916A163B-2F62-4B1A-B4DA-821D2E5C9AB8}"/>
              </a:ext>
            </a:extLst>
          </p:cNvPr>
          <p:cNvSpPr txBox="1"/>
          <p:nvPr/>
        </p:nvSpPr>
        <p:spPr>
          <a:xfrm>
            <a:off x="506865" y="2896702"/>
            <a:ext cx="20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EC59737-7824-4A7C-A3A8-8B52B52342A8}"/>
              </a:ext>
            </a:extLst>
          </p:cNvPr>
          <p:cNvSpPr txBox="1"/>
          <p:nvPr/>
        </p:nvSpPr>
        <p:spPr>
          <a:xfrm>
            <a:off x="506864" y="3419995"/>
            <a:ext cx="20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Query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EDB8AEA-7BC6-4A77-964A-6F9C762BCE27}"/>
              </a:ext>
            </a:extLst>
          </p:cNvPr>
          <p:cNvSpPr txBox="1"/>
          <p:nvPr/>
        </p:nvSpPr>
        <p:spPr>
          <a:xfrm>
            <a:off x="548568" y="5984792"/>
            <a:ext cx="20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Answer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3AE3CE82-09AA-4F1F-89B9-0615974DDAD0}"/>
              </a:ext>
            </a:extLst>
          </p:cNvPr>
          <p:cNvCxnSpPr/>
          <p:nvPr/>
        </p:nvCxnSpPr>
        <p:spPr>
          <a:xfrm>
            <a:off x="1676540" y="4413389"/>
            <a:ext cx="3341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4CDC8E5-3571-4B94-B260-4A204A09DD70}"/>
              </a:ext>
            </a:extLst>
          </p:cNvPr>
          <p:cNvCxnSpPr/>
          <p:nvPr/>
        </p:nvCxnSpPr>
        <p:spPr>
          <a:xfrm>
            <a:off x="1676540" y="4885280"/>
            <a:ext cx="3341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9A65ECF-ED56-4CD9-8258-B99E32602392}"/>
              </a:ext>
            </a:extLst>
          </p:cNvPr>
          <p:cNvCxnSpPr/>
          <p:nvPr/>
        </p:nvCxnSpPr>
        <p:spPr>
          <a:xfrm>
            <a:off x="3178454" y="4413389"/>
            <a:ext cx="3341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E1E7093-98C8-47B1-9D1D-73ED4673B62F}"/>
              </a:ext>
            </a:extLst>
          </p:cNvPr>
          <p:cNvCxnSpPr/>
          <p:nvPr/>
        </p:nvCxnSpPr>
        <p:spPr>
          <a:xfrm>
            <a:off x="3178454" y="4885280"/>
            <a:ext cx="3341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9D463B7-D052-4D9B-ADF8-4D098A195831}"/>
                  </a:ext>
                </a:extLst>
              </p:cNvPr>
              <p:cNvSpPr txBox="1"/>
              <p:nvPr/>
            </p:nvSpPr>
            <p:spPr>
              <a:xfrm>
                <a:off x="1129547" y="4182556"/>
                <a:ext cx="707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9D463B7-D052-4D9B-ADF8-4D098A195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47" y="4182556"/>
                <a:ext cx="7076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E804D06-BFCD-401D-AA44-EA9083EE9911}"/>
                  </a:ext>
                </a:extLst>
              </p:cNvPr>
              <p:cNvSpPr txBox="1"/>
              <p:nvPr/>
            </p:nvSpPr>
            <p:spPr>
              <a:xfrm>
                <a:off x="1110041" y="4644221"/>
                <a:ext cx="707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E804D06-BFCD-401D-AA44-EA9083EE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41" y="4644221"/>
                <a:ext cx="707659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A476155-1119-4CFF-9FEE-B49E88D04365}"/>
                  </a:ext>
                </a:extLst>
              </p:cNvPr>
              <p:cNvSpPr txBox="1"/>
              <p:nvPr/>
            </p:nvSpPr>
            <p:spPr>
              <a:xfrm>
                <a:off x="3500333" y="4149964"/>
                <a:ext cx="47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A476155-1119-4CFF-9FEE-B49E88D04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33" y="4149964"/>
                <a:ext cx="47823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09B2F66-B3E5-4679-8E14-7A4B254BCA0A}"/>
                  </a:ext>
                </a:extLst>
              </p:cNvPr>
              <p:cNvSpPr txBox="1"/>
              <p:nvPr/>
            </p:nvSpPr>
            <p:spPr>
              <a:xfrm>
                <a:off x="3499967" y="4628945"/>
                <a:ext cx="47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09B2F66-B3E5-4679-8E14-7A4B254BC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967" y="4628945"/>
                <a:ext cx="47823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15ED8A0-B43A-4492-8DEE-3876ACDD1F0F}"/>
              </a:ext>
            </a:extLst>
          </p:cNvPr>
          <p:cNvSpPr/>
          <p:nvPr/>
        </p:nvSpPr>
        <p:spPr>
          <a:xfrm>
            <a:off x="6766881" y="2118222"/>
            <a:ext cx="484742" cy="445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17</a:t>
            </a:r>
            <a:endParaRPr lang="zh-TW" altLang="en-US" dirty="0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4361834E-F6B9-4542-AC2A-AAB27910D55B}"/>
              </a:ext>
            </a:extLst>
          </p:cNvPr>
          <p:cNvSpPr/>
          <p:nvPr/>
        </p:nvSpPr>
        <p:spPr>
          <a:xfrm>
            <a:off x="6630524" y="3591245"/>
            <a:ext cx="484742" cy="445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77</a:t>
            </a:r>
            <a:endParaRPr lang="zh-TW" altLang="en-US" dirty="0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0D2E1DE9-D379-4E6C-888B-E04D7BCB4B92}"/>
              </a:ext>
            </a:extLst>
          </p:cNvPr>
          <p:cNvSpPr/>
          <p:nvPr/>
        </p:nvSpPr>
        <p:spPr>
          <a:xfrm>
            <a:off x="7414198" y="3595542"/>
            <a:ext cx="484742" cy="445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79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B4258E99-95DA-4184-9A7F-D342C3F89477}"/>
                  </a:ext>
                </a:extLst>
              </p:cNvPr>
              <p:cNvSpPr/>
              <p:nvPr/>
            </p:nvSpPr>
            <p:spPr>
              <a:xfrm>
                <a:off x="5657594" y="4497292"/>
                <a:ext cx="2244175" cy="35171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=17,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B4258E99-95DA-4184-9A7F-D342C3F89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594" y="4497292"/>
                <a:ext cx="2244175" cy="351712"/>
              </a:xfrm>
              <a:prstGeom prst="roundRect">
                <a:avLst/>
              </a:prstGeom>
              <a:blipFill>
                <a:blip r:embed="rId11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BEB44EFD-928B-46F0-9612-4C129C6EBBDD}"/>
                  </a:ext>
                </a:extLst>
              </p:cNvPr>
              <p:cNvSpPr/>
              <p:nvPr/>
            </p:nvSpPr>
            <p:spPr>
              <a:xfrm>
                <a:off x="6312968" y="6249580"/>
                <a:ext cx="2244175" cy="35171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=77,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BEB44EFD-928B-46F0-9612-4C129C6EB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68" y="6249580"/>
                <a:ext cx="2244175" cy="351712"/>
              </a:xfrm>
              <a:prstGeom prst="roundRect">
                <a:avLst/>
              </a:prstGeom>
              <a:blipFill>
                <a:blip r:embed="rId12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32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2D902552-AA3D-46DD-B680-BADDED753A32}"/>
              </a:ext>
            </a:extLst>
          </p:cNvPr>
          <p:cNvCxnSpPr>
            <a:cxnSpLocks/>
          </p:cNvCxnSpPr>
          <p:nvPr/>
        </p:nvCxnSpPr>
        <p:spPr>
          <a:xfrm flipV="1">
            <a:off x="5734441" y="1696345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6FC2E160-1873-484A-8A57-CFF61A92D7CB}"/>
              </a:ext>
            </a:extLst>
          </p:cNvPr>
          <p:cNvCxnSpPr>
            <a:cxnSpLocks/>
          </p:cNvCxnSpPr>
          <p:nvPr/>
        </p:nvCxnSpPr>
        <p:spPr>
          <a:xfrm flipV="1">
            <a:off x="6809252" y="1705511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59B98F15-1F30-4C3A-9819-0546D6676331}"/>
              </a:ext>
            </a:extLst>
          </p:cNvPr>
          <p:cNvCxnSpPr>
            <a:cxnSpLocks/>
          </p:cNvCxnSpPr>
          <p:nvPr/>
        </p:nvCxnSpPr>
        <p:spPr>
          <a:xfrm flipV="1">
            <a:off x="7913958" y="1699169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32F3067F-3614-4EF1-8BC6-BF8AE6D6BAAE}"/>
              </a:ext>
            </a:extLst>
          </p:cNvPr>
          <p:cNvGrpSpPr/>
          <p:nvPr/>
        </p:nvGrpSpPr>
        <p:grpSpPr>
          <a:xfrm>
            <a:off x="2171811" y="5739386"/>
            <a:ext cx="2148722" cy="461665"/>
            <a:chOff x="-2355676" y="6078727"/>
            <a:chExt cx="2148722" cy="46166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15C8C97-3611-4A6E-A802-16EB29492C7A}"/>
                </a:ext>
              </a:extLst>
            </p:cNvPr>
            <p:cNvSpPr/>
            <p:nvPr/>
          </p:nvSpPr>
          <p:spPr>
            <a:xfrm>
              <a:off x="-2165698" y="6091427"/>
              <a:ext cx="1778466" cy="4489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5CE0CF61-CF41-42CD-A6E3-268E33C73661}"/>
                </a:ext>
              </a:extLst>
            </p:cNvPr>
            <p:cNvSpPr txBox="1"/>
            <p:nvPr/>
          </p:nvSpPr>
          <p:spPr>
            <a:xfrm>
              <a:off x="-2355676" y="6078727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r>
                <a:rPr lang="en-US" altLang="zh-TW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7BBA8924-EE09-4B4A-BD75-47DAF275A7BF}"/>
                </a:ext>
              </a:extLst>
            </p:cNvPr>
            <p:cNvSpPr txBox="1"/>
            <p:nvPr/>
          </p:nvSpPr>
          <p:spPr>
            <a:xfrm>
              <a:off x="-1318275" y="6078727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r>
                <a:rPr lang="en-US" altLang="zh-TW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1543FFB-AF05-4E2B-9BB6-88C145FE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use BERT – Case 4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9E7AB03-F399-4733-A1A1-01510D7678C9}"/>
              </a:ext>
            </a:extLst>
          </p:cNvPr>
          <p:cNvSpPr/>
          <p:nvPr/>
        </p:nvSpPr>
        <p:spPr>
          <a:xfrm>
            <a:off x="1161994" y="4227809"/>
            <a:ext cx="7630287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4122BCC-392D-4417-A304-4AC5A6242EA7}"/>
              </a:ext>
            </a:extLst>
          </p:cNvPr>
          <p:cNvGrpSpPr/>
          <p:nvPr/>
        </p:nvGrpSpPr>
        <p:grpSpPr>
          <a:xfrm>
            <a:off x="1050833" y="5427631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27A93F0-440F-4A5C-A819-E9B7BD6EDD68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4875D446-F815-483B-A400-2EF9D8670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D2EFE17-00DA-4FDA-B38C-747504B56441}"/>
              </a:ext>
            </a:extLst>
          </p:cNvPr>
          <p:cNvCxnSpPr>
            <a:cxnSpLocks/>
          </p:cNvCxnSpPr>
          <p:nvPr/>
        </p:nvCxnSpPr>
        <p:spPr>
          <a:xfrm flipV="1">
            <a:off x="2688806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ECD57EF-2352-40FD-8D1F-731C2B48529B}"/>
              </a:ext>
            </a:extLst>
          </p:cNvPr>
          <p:cNvCxnSpPr>
            <a:cxnSpLocks/>
          </p:cNvCxnSpPr>
          <p:nvPr/>
        </p:nvCxnSpPr>
        <p:spPr>
          <a:xfrm flipV="1">
            <a:off x="376106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0B86433-B800-4B9E-9E3B-1F93B20703E4}"/>
              </a:ext>
            </a:extLst>
          </p:cNvPr>
          <p:cNvGrpSpPr/>
          <p:nvPr/>
        </p:nvGrpSpPr>
        <p:grpSpPr>
          <a:xfrm>
            <a:off x="4318052" y="5427631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669E344-1BA5-47BE-97D7-683E3FD59642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EEEA6AE-6E54-40A4-8C92-62199B315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DDF5743-F5C9-4AD9-8D9F-8906E6373C8D}"/>
              </a:ext>
            </a:extLst>
          </p:cNvPr>
          <p:cNvCxnSpPr>
            <a:cxnSpLocks/>
          </p:cNvCxnSpPr>
          <p:nvPr/>
        </p:nvCxnSpPr>
        <p:spPr>
          <a:xfrm flipV="1">
            <a:off x="5939209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97221FA-F61E-4607-B08B-BE31A44B3F08}"/>
              </a:ext>
            </a:extLst>
          </p:cNvPr>
          <p:cNvCxnSpPr>
            <a:cxnSpLocks/>
          </p:cNvCxnSpPr>
          <p:nvPr/>
        </p:nvCxnSpPr>
        <p:spPr>
          <a:xfrm flipV="1">
            <a:off x="7045098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E10D704-C5DB-45E8-8A87-5B427C350B75}"/>
              </a:ext>
            </a:extLst>
          </p:cNvPr>
          <p:cNvCxnSpPr>
            <a:cxnSpLocks/>
          </p:cNvCxnSpPr>
          <p:nvPr/>
        </p:nvCxnSpPr>
        <p:spPr>
          <a:xfrm flipV="1">
            <a:off x="811735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3BEEE4C-2475-4509-BD78-8E6BE1F37FE6}"/>
              </a:ext>
            </a:extLst>
          </p:cNvPr>
          <p:cNvGrpSpPr/>
          <p:nvPr/>
        </p:nvGrpSpPr>
        <p:grpSpPr>
          <a:xfrm>
            <a:off x="1471503" y="3076998"/>
            <a:ext cx="195209" cy="1150811"/>
            <a:chOff x="1363451" y="3187846"/>
            <a:chExt cx="195209" cy="1150811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DF7B36B8-632B-4C79-8BC8-0DDE093F3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865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5DF86C1-7C3A-4872-97D7-79D7E3E2DF42}"/>
                </a:ext>
              </a:extLst>
            </p:cNvPr>
            <p:cNvSpPr/>
            <p:nvPr/>
          </p:nvSpPr>
          <p:spPr>
            <a:xfrm rot="5400000">
              <a:off x="1080912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A67B7C3-1757-43DE-925A-2B411301C570}"/>
              </a:ext>
            </a:extLst>
          </p:cNvPr>
          <p:cNvGrpSpPr/>
          <p:nvPr/>
        </p:nvGrpSpPr>
        <p:grpSpPr>
          <a:xfrm>
            <a:off x="2557253" y="3085316"/>
            <a:ext cx="195209" cy="1150811"/>
            <a:chOff x="2431477" y="3196164"/>
            <a:chExt cx="195209" cy="1150811"/>
          </a:xfrm>
        </p:grpSpPr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9B7B1F55-6593-4CB9-A4EF-C2BF9CAEC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289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3F91E8E-F73C-49C0-A9C0-F595162B7CDB}"/>
                </a:ext>
              </a:extLst>
            </p:cNvPr>
            <p:cNvSpPr/>
            <p:nvPr/>
          </p:nvSpPr>
          <p:spPr>
            <a:xfrm rot="5400000">
              <a:off x="214893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CE6CF697-992F-4479-80AA-9953054C22CA}"/>
              </a:ext>
            </a:extLst>
          </p:cNvPr>
          <p:cNvGrpSpPr/>
          <p:nvPr/>
        </p:nvGrpSpPr>
        <p:grpSpPr>
          <a:xfrm>
            <a:off x="3643003" y="3070636"/>
            <a:ext cx="195209" cy="1150811"/>
            <a:chOff x="3452062" y="3181484"/>
            <a:chExt cx="195209" cy="1150811"/>
          </a:xfrm>
        </p:grpSpPr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88CB26DF-CD66-471F-87BE-CC618A0D1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476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7569A29-29D4-4E6F-A407-75B9AC04BB01}"/>
                </a:ext>
              </a:extLst>
            </p:cNvPr>
            <p:cNvSpPr/>
            <p:nvPr/>
          </p:nvSpPr>
          <p:spPr>
            <a:xfrm rot="5400000">
              <a:off x="3169523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F78C0A22-B4D1-462C-AF6B-DE96ED1D8864}"/>
              </a:ext>
            </a:extLst>
          </p:cNvPr>
          <p:cNvGrpSpPr/>
          <p:nvPr/>
        </p:nvGrpSpPr>
        <p:grpSpPr>
          <a:xfrm>
            <a:off x="4728753" y="3085316"/>
            <a:ext cx="195209" cy="1150811"/>
            <a:chOff x="4499447" y="3196164"/>
            <a:chExt cx="195209" cy="1150811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207A4466-4CEE-4B02-83D9-8A5028851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86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307F27-D0CC-4BC5-AD81-301DA72ADFBA}"/>
                </a:ext>
              </a:extLst>
            </p:cNvPr>
            <p:cNvSpPr/>
            <p:nvPr/>
          </p:nvSpPr>
          <p:spPr>
            <a:xfrm rot="5400000">
              <a:off x="421690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B524D29-B66E-4A7F-BD6F-BCD4168C188F}"/>
              </a:ext>
            </a:extLst>
          </p:cNvPr>
          <p:cNvGrpSpPr/>
          <p:nvPr/>
        </p:nvGrpSpPr>
        <p:grpSpPr>
          <a:xfrm>
            <a:off x="5814503" y="3064251"/>
            <a:ext cx="195209" cy="1150811"/>
            <a:chOff x="5769519" y="3175099"/>
            <a:chExt cx="195209" cy="1150811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ECA55062-5DDC-46C1-A146-8970975E7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0933" y="397439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018D8F0-4B00-4CDB-9887-07D75840D2F5}"/>
                </a:ext>
              </a:extLst>
            </p:cNvPr>
            <p:cNvSpPr/>
            <p:nvPr/>
          </p:nvSpPr>
          <p:spPr>
            <a:xfrm rot="5400000">
              <a:off x="5486980" y="3457638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C303868F-3D7A-411E-BA4D-589FAA9398F8}"/>
              </a:ext>
            </a:extLst>
          </p:cNvPr>
          <p:cNvGrpSpPr/>
          <p:nvPr/>
        </p:nvGrpSpPr>
        <p:grpSpPr>
          <a:xfrm>
            <a:off x="6900253" y="3070636"/>
            <a:ext cx="195209" cy="1150811"/>
            <a:chOff x="6823734" y="3181484"/>
            <a:chExt cx="195209" cy="1150811"/>
          </a:xfrm>
        </p:grpSpPr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E0B9987C-438F-40E0-B159-A2FD3F6F4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5148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865C9C9-D96A-4CF5-98EE-678886BC6E82}"/>
                </a:ext>
              </a:extLst>
            </p:cNvPr>
            <p:cNvSpPr/>
            <p:nvPr/>
          </p:nvSpPr>
          <p:spPr>
            <a:xfrm rot="5400000">
              <a:off x="6541195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43A30B79-221F-4C04-BF92-92B1248F33C0}"/>
              </a:ext>
            </a:extLst>
          </p:cNvPr>
          <p:cNvGrpSpPr/>
          <p:nvPr/>
        </p:nvGrpSpPr>
        <p:grpSpPr>
          <a:xfrm>
            <a:off x="7986001" y="3076998"/>
            <a:ext cx="195209" cy="1150811"/>
            <a:chOff x="7877949" y="3187846"/>
            <a:chExt cx="195209" cy="1150811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248FD311-63D3-4856-8A11-78BFD1DF1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9363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1AD1566-9DB7-4034-8351-E38C2F7309C3}"/>
                </a:ext>
              </a:extLst>
            </p:cNvPr>
            <p:cNvSpPr/>
            <p:nvPr/>
          </p:nvSpPr>
          <p:spPr>
            <a:xfrm rot="5400000">
              <a:off x="7595410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F6D6FA2-43C5-4F4F-A8E2-5C152CDE0318}"/>
              </a:ext>
            </a:extLst>
          </p:cNvPr>
          <p:cNvSpPr txBox="1"/>
          <p:nvPr/>
        </p:nvSpPr>
        <p:spPr>
          <a:xfrm>
            <a:off x="2411159" y="6198639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question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8EE90BF-481E-4EF1-A8A0-6766257BC1E8}"/>
              </a:ext>
            </a:extLst>
          </p:cNvPr>
          <p:cNvSpPr txBox="1"/>
          <p:nvPr/>
        </p:nvSpPr>
        <p:spPr>
          <a:xfrm>
            <a:off x="6173125" y="6212183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EB5B2E7B-E242-4578-839C-467AB821348C}"/>
              </a:ext>
            </a:extLst>
          </p:cNvPr>
          <p:cNvGrpSpPr/>
          <p:nvPr/>
        </p:nvGrpSpPr>
        <p:grpSpPr>
          <a:xfrm>
            <a:off x="5473645" y="5729151"/>
            <a:ext cx="3218233" cy="461665"/>
            <a:chOff x="8588538" y="6705580"/>
            <a:chExt cx="3218233" cy="46166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2864001-F2C9-4B17-A369-549444E7FF5B}"/>
                </a:ext>
              </a:extLst>
            </p:cNvPr>
            <p:cNvSpPr/>
            <p:nvPr/>
          </p:nvSpPr>
          <p:spPr>
            <a:xfrm>
              <a:off x="8810626" y="6771152"/>
              <a:ext cx="2746374" cy="396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07CD18BD-E6FB-46DE-A068-1EC128527069}"/>
                </a:ext>
              </a:extLst>
            </p:cNvPr>
            <p:cNvGrpSpPr/>
            <p:nvPr/>
          </p:nvGrpSpPr>
          <p:grpSpPr>
            <a:xfrm>
              <a:off x="8588538" y="6705580"/>
              <a:ext cx="3218233" cy="461665"/>
              <a:chOff x="8751245" y="6165502"/>
              <a:chExt cx="3218233" cy="461665"/>
            </a:xfrm>
          </p:grpSpPr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E4BE0295-BC16-4592-9BC9-22A2DC21E6B5}"/>
                  </a:ext>
                </a:extLst>
              </p:cNvPr>
              <p:cNvSpPr txBox="1"/>
              <p:nvPr/>
            </p:nvSpPr>
            <p:spPr>
              <a:xfrm>
                <a:off x="8751245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3D23FD72-DA36-4F06-BF23-38E05B7F5B3F}"/>
                  </a:ext>
                </a:extLst>
              </p:cNvPr>
              <p:cNvSpPr txBox="1"/>
              <p:nvPr/>
            </p:nvSpPr>
            <p:spPr>
              <a:xfrm>
                <a:off x="9804701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07C2A408-D441-4685-8BF6-DFAE166958ED}"/>
                  </a:ext>
                </a:extLst>
              </p:cNvPr>
              <p:cNvSpPr txBox="1"/>
              <p:nvPr/>
            </p:nvSpPr>
            <p:spPr>
              <a:xfrm>
                <a:off x="10858157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5" name="矩形 64">
            <a:extLst>
              <a:ext uri="{FF2B5EF4-FFF2-40B4-BE49-F238E27FC236}">
                <a16:creationId xmlns:a16="http://schemas.microsoft.com/office/drawing/2014/main" id="{9389AD30-43F1-41A8-9A12-433E61254A62}"/>
              </a:ext>
            </a:extLst>
          </p:cNvPr>
          <p:cNvSpPr/>
          <p:nvPr/>
        </p:nvSpPr>
        <p:spPr>
          <a:xfrm rot="5400000">
            <a:off x="5210156" y="3340920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DA1BA2EB-E460-438B-97A7-69F46F735D83}"/>
              </a:ext>
            </a:extLst>
          </p:cNvPr>
          <p:cNvSpPr/>
          <p:nvPr/>
        </p:nvSpPr>
        <p:spPr>
          <a:xfrm rot="5400000">
            <a:off x="6308609" y="3349571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43ED9F4F-F435-4594-B0EC-CF0806F50578}"/>
              </a:ext>
            </a:extLst>
          </p:cNvPr>
          <p:cNvSpPr/>
          <p:nvPr/>
        </p:nvSpPr>
        <p:spPr>
          <a:xfrm rot="5400000">
            <a:off x="7398598" y="3349571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9CF7C198-ABF8-47D2-8C1C-B20999083634}"/>
              </a:ext>
            </a:extLst>
          </p:cNvPr>
          <p:cNvCxnSpPr>
            <a:cxnSpLocks/>
            <a:endCxn id="78" idx="4"/>
          </p:cNvCxnSpPr>
          <p:nvPr/>
        </p:nvCxnSpPr>
        <p:spPr>
          <a:xfrm flipH="1" flipV="1">
            <a:off x="5746106" y="2652513"/>
            <a:ext cx="181678" cy="4283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512E14FC-347F-4341-B400-2D26379D7116}"/>
              </a:ext>
            </a:extLst>
          </p:cNvPr>
          <p:cNvSpPr/>
          <p:nvPr/>
        </p:nvSpPr>
        <p:spPr>
          <a:xfrm>
            <a:off x="5692106" y="254451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CBF12B29-D3D4-4408-A91E-CEC5CE19647A}"/>
              </a:ext>
            </a:extLst>
          </p:cNvPr>
          <p:cNvCxnSpPr>
            <a:cxnSpLocks/>
            <a:endCxn id="78" idx="4"/>
          </p:cNvCxnSpPr>
          <p:nvPr/>
        </p:nvCxnSpPr>
        <p:spPr>
          <a:xfrm flipV="1">
            <a:off x="5588666" y="2652513"/>
            <a:ext cx="157440" cy="4190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DFDEDB62-1030-44F2-B324-0FDF91346643}"/>
              </a:ext>
            </a:extLst>
          </p:cNvPr>
          <p:cNvCxnSpPr>
            <a:cxnSpLocks/>
          </p:cNvCxnSpPr>
          <p:nvPr/>
        </p:nvCxnSpPr>
        <p:spPr>
          <a:xfrm flipV="1">
            <a:off x="5739018" y="2263613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CD5FCEAB-07E6-4C4D-B5FD-A4AF5C37EE47}"/>
              </a:ext>
            </a:extLst>
          </p:cNvPr>
          <p:cNvCxnSpPr>
            <a:cxnSpLocks/>
            <a:endCxn id="82" idx="4"/>
          </p:cNvCxnSpPr>
          <p:nvPr/>
        </p:nvCxnSpPr>
        <p:spPr>
          <a:xfrm flipH="1" flipV="1">
            <a:off x="6820917" y="2661679"/>
            <a:ext cx="181678" cy="4283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橢圓 81">
            <a:extLst>
              <a:ext uri="{FF2B5EF4-FFF2-40B4-BE49-F238E27FC236}">
                <a16:creationId xmlns:a16="http://schemas.microsoft.com/office/drawing/2014/main" id="{F116D336-346A-4AD0-A8FD-5E4AB8431EF4}"/>
              </a:ext>
            </a:extLst>
          </p:cNvPr>
          <p:cNvSpPr/>
          <p:nvPr/>
        </p:nvSpPr>
        <p:spPr>
          <a:xfrm>
            <a:off x="6766917" y="2553679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FC0DEFBF-C676-4CBF-AAD5-3026577AD8FD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6663477" y="2661679"/>
            <a:ext cx="157440" cy="4190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8F52F5CC-D430-4036-87FE-668F1BB3B588}"/>
              </a:ext>
            </a:extLst>
          </p:cNvPr>
          <p:cNvCxnSpPr>
            <a:cxnSpLocks/>
          </p:cNvCxnSpPr>
          <p:nvPr/>
        </p:nvCxnSpPr>
        <p:spPr>
          <a:xfrm flipV="1">
            <a:off x="6813829" y="2272779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D0E02279-44BD-4284-AFCD-09C1C2AE25FC}"/>
              </a:ext>
            </a:extLst>
          </p:cNvPr>
          <p:cNvCxnSpPr>
            <a:cxnSpLocks/>
            <a:endCxn id="86" idx="4"/>
          </p:cNvCxnSpPr>
          <p:nvPr/>
        </p:nvCxnSpPr>
        <p:spPr>
          <a:xfrm flipH="1" flipV="1">
            <a:off x="7925623" y="2655337"/>
            <a:ext cx="181678" cy="4283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>
            <a:extLst>
              <a:ext uri="{FF2B5EF4-FFF2-40B4-BE49-F238E27FC236}">
                <a16:creationId xmlns:a16="http://schemas.microsoft.com/office/drawing/2014/main" id="{558C92A9-FEA4-4696-AEDF-9A759FC31F38}"/>
              </a:ext>
            </a:extLst>
          </p:cNvPr>
          <p:cNvSpPr/>
          <p:nvPr/>
        </p:nvSpPr>
        <p:spPr>
          <a:xfrm>
            <a:off x="7871623" y="254733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3096A2F4-1D83-4310-A0DE-B25B29C0CFF5}"/>
              </a:ext>
            </a:extLst>
          </p:cNvPr>
          <p:cNvCxnSpPr>
            <a:cxnSpLocks/>
            <a:endCxn id="86" idx="4"/>
          </p:cNvCxnSpPr>
          <p:nvPr/>
        </p:nvCxnSpPr>
        <p:spPr>
          <a:xfrm flipV="1">
            <a:off x="7768183" y="2655337"/>
            <a:ext cx="157440" cy="4190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03E3CC8D-D8BC-4402-A5AB-189D72AB4322}"/>
              </a:ext>
            </a:extLst>
          </p:cNvPr>
          <p:cNvCxnSpPr>
            <a:cxnSpLocks/>
          </p:cNvCxnSpPr>
          <p:nvPr/>
        </p:nvCxnSpPr>
        <p:spPr>
          <a:xfrm flipV="1">
            <a:off x="7918535" y="2266437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4CDF37-0314-4C71-BC48-5B2A7D4331BC}"/>
              </a:ext>
            </a:extLst>
          </p:cNvPr>
          <p:cNvSpPr txBox="1"/>
          <p:nvPr/>
        </p:nvSpPr>
        <p:spPr>
          <a:xfrm>
            <a:off x="3540613" y="2360034"/>
            <a:ext cx="178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dot product</a:t>
            </a:r>
            <a:endParaRPr lang="zh-TW" altLang="en-US" sz="2400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F721B01-A988-4110-AC6E-B3AC3BB8564F}"/>
              </a:ext>
            </a:extLst>
          </p:cNvPr>
          <p:cNvSpPr/>
          <p:nvPr/>
        </p:nvSpPr>
        <p:spPr>
          <a:xfrm>
            <a:off x="5315164" y="2499462"/>
            <a:ext cx="309110" cy="220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2FD13ACE-2163-4D7C-83E7-B5B2FC14AF72}"/>
              </a:ext>
            </a:extLst>
          </p:cNvPr>
          <p:cNvSpPr/>
          <p:nvPr/>
        </p:nvSpPr>
        <p:spPr>
          <a:xfrm>
            <a:off x="5469719" y="1888067"/>
            <a:ext cx="2627696" cy="352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F118A0B-BF90-4237-95C2-A8AB6E568608}"/>
              </a:ext>
            </a:extLst>
          </p:cNvPr>
          <p:cNvSpPr txBox="1"/>
          <p:nvPr/>
        </p:nvSpPr>
        <p:spPr>
          <a:xfrm>
            <a:off x="6349174" y="1336832"/>
            <a:ext cx="90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4948AF83-7170-4BAF-95FE-3FB102234FB1}"/>
              </a:ext>
            </a:extLst>
          </p:cNvPr>
          <p:cNvSpPr txBox="1"/>
          <p:nvPr/>
        </p:nvSpPr>
        <p:spPr>
          <a:xfrm>
            <a:off x="5268396" y="1326225"/>
            <a:ext cx="90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0.3</a:t>
            </a:r>
            <a:endParaRPr lang="zh-TW" altLang="en-US" sz="2400" dirty="0"/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CC29934C-9E26-4026-9512-B3489E500A18}"/>
              </a:ext>
            </a:extLst>
          </p:cNvPr>
          <p:cNvSpPr txBox="1"/>
          <p:nvPr/>
        </p:nvSpPr>
        <p:spPr>
          <a:xfrm>
            <a:off x="7467616" y="1326067"/>
            <a:ext cx="90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0.2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078B16C-D62E-452B-8A37-AE57CC6E5769}"/>
              </a:ext>
            </a:extLst>
          </p:cNvPr>
          <p:cNvSpPr txBox="1"/>
          <p:nvPr/>
        </p:nvSpPr>
        <p:spPr>
          <a:xfrm>
            <a:off x="187168" y="2424141"/>
            <a:ext cx="31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answer is 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/>
              <a:t>”.</a:t>
            </a:r>
            <a:endParaRPr lang="zh-TW" altLang="en-US" sz="2400" dirty="0"/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5FB5BEC3-0E24-4EB7-9BF0-4734B18E1150}"/>
              </a:ext>
            </a:extLst>
          </p:cNvPr>
          <p:cNvSpPr txBox="1"/>
          <p:nvPr/>
        </p:nvSpPr>
        <p:spPr>
          <a:xfrm>
            <a:off x="220321" y="1967360"/>
            <a:ext cx="31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= 2, e = 3</a:t>
            </a:r>
            <a:endParaRPr lang="zh-TW" altLang="en-US" sz="2400" dirty="0"/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63AE358A-BC0D-4121-B5C6-73A76D603A08}"/>
              </a:ext>
            </a:extLst>
          </p:cNvPr>
          <p:cNvGrpSpPr/>
          <p:nvPr/>
        </p:nvGrpSpPr>
        <p:grpSpPr>
          <a:xfrm>
            <a:off x="2548810" y="1340360"/>
            <a:ext cx="2529360" cy="952792"/>
            <a:chOff x="2337593" y="1336832"/>
            <a:chExt cx="2529360" cy="952792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BAF0D77-31CA-437F-8E6A-DE6C7D0F25C1}"/>
                </a:ext>
              </a:extLst>
            </p:cNvPr>
            <p:cNvSpPr/>
            <p:nvPr/>
          </p:nvSpPr>
          <p:spPr>
            <a:xfrm>
              <a:off x="2337593" y="1336832"/>
              <a:ext cx="2529360" cy="952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B3FB30CE-9B4A-488E-82CB-85B8327FBD0F}"/>
                </a:ext>
              </a:extLst>
            </p:cNvPr>
            <p:cNvGrpSpPr/>
            <p:nvPr/>
          </p:nvGrpSpPr>
          <p:grpSpPr>
            <a:xfrm>
              <a:off x="2474889" y="1403397"/>
              <a:ext cx="2392064" cy="830997"/>
              <a:chOff x="2474888" y="1403397"/>
              <a:chExt cx="2471861" cy="830997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4CEF5C5-1BC9-4AA1-8D95-1C0045CD5A55}"/>
                  </a:ext>
                </a:extLst>
              </p:cNvPr>
              <p:cNvSpPr/>
              <p:nvPr/>
            </p:nvSpPr>
            <p:spPr>
              <a:xfrm rot="5400000">
                <a:off x="2609085" y="1727344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B0870CCD-754F-4C9C-9C0B-EE472E05B1A6}"/>
                  </a:ext>
                </a:extLst>
              </p:cNvPr>
              <p:cNvSpPr/>
              <p:nvPr/>
            </p:nvSpPr>
            <p:spPr>
              <a:xfrm rot="5400000">
                <a:off x="2192349" y="1711461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6021B7B-56DE-4CF4-9D89-498BEF6AC940}"/>
                  </a:ext>
                </a:extLst>
              </p:cNvPr>
              <p:cNvSpPr txBox="1"/>
              <p:nvPr/>
            </p:nvSpPr>
            <p:spPr>
              <a:xfrm>
                <a:off x="3149517" y="1403397"/>
                <a:ext cx="1797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Learned from scratch</a:t>
                </a:r>
                <a:endParaRPr lang="zh-TW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91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2D902552-AA3D-46DD-B680-BADDED753A32}"/>
              </a:ext>
            </a:extLst>
          </p:cNvPr>
          <p:cNvCxnSpPr>
            <a:cxnSpLocks/>
          </p:cNvCxnSpPr>
          <p:nvPr/>
        </p:nvCxnSpPr>
        <p:spPr>
          <a:xfrm flipV="1">
            <a:off x="6046336" y="1704869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6FC2E160-1873-484A-8A57-CFF61A92D7CB}"/>
              </a:ext>
            </a:extLst>
          </p:cNvPr>
          <p:cNvCxnSpPr>
            <a:cxnSpLocks/>
          </p:cNvCxnSpPr>
          <p:nvPr/>
        </p:nvCxnSpPr>
        <p:spPr>
          <a:xfrm flipV="1">
            <a:off x="7121147" y="1714035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59B98F15-1F30-4C3A-9819-0546D6676331}"/>
              </a:ext>
            </a:extLst>
          </p:cNvPr>
          <p:cNvCxnSpPr>
            <a:cxnSpLocks/>
          </p:cNvCxnSpPr>
          <p:nvPr/>
        </p:nvCxnSpPr>
        <p:spPr>
          <a:xfrm flipV="1">
            <a:off x="8225853" y="1707693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32F3067F-3614-4EF1-8BC6-BF8AE6D6BAAE}"/>
              </a:ext>
            </a:extLst>
          </p:cNvPr>
          <p:cNvGrpSpPr/>
          <p:nvPr/>
        </p:nvGrpSpPr>
        <p:grpSpPr>
          <a:xfrm>
            <a:off x="2171811" y="5739386"/>
            <a:ext cx="2148722" cy="461665"/>
            <a:chOff x="-2355676" y="6078727"/>
            <a:chExt cx="2148722" cy="46166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15C8C97-3611-4A6E-A802-16EB29492C7A}"/>
                </a:ext>
              </a:extLst>
            </p:cNvPr>
            <p:cNvSpPr/>
            <p:nvPr/>
          </p:nvSpPr>
          <p:spPr>
            <a:xfrm>
              <a:off x="-2165698" y="6091427"/>
              <a:ext cx="1778466" cy="4489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5CE0CF61-CF41-42CD-A6E3-268E33C73661}"/>
                </a:ext>
              </a:extLst>
            </p:cNvPr>
            <p:cNvSpPr txBox="1"/>
            <p:nvPr/>
          </p:nvSpPr>
          <p:spPr>
            <a:xfrm>
              <a:off x="-2355676" y="6078727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r>
                <a:rPr lang="en-US" altLang="zh-TW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7BBA8924-EE09-4B4A-BD75-47DAF275A7BF}"/>
                </a:ext>
              </a:extLst>
            </p:cNvPr>
            <p:cNvSpPr txBox="1"/>
            <p:nvPr/>
          </p:nvSpPr>
          <p:spPr>
            <a:xfrm>
              <a:off x="-1318275" y="6078727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r>
                <a:rPr lang="en-US" altLang="zh-TW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1543FFB-AF05-4E2B-9BB6-88C145FE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use BERT – Case 4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9E7AB03-F399-4733-A1A1-01510D7678C9}"/>
              </a:ext>
            </a:extLst>
          </p:cNvPr>
          <p:cNvSpPr/>
          <p:nvPr/>
        </p:nvSpPr>
        <p:spPr>
          <a:xfrm>
            <a:off x="1161994" y="4227809"/>
            <a:ext cx="7630287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BERT</a:t>
            </a:r>
            <a:endParaRPr lang="zh-TW" altLang="en-US" sz="2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4122BCC-392D-4417-A304-4AC5A6242EA7}"/>
              </a:ext>
            </a:extLst>
          </p:cNvPr>
          <p:cNvGrpSpPr/>
          <p:nvPr/>
        </p:nvGrpSpPr>
        <p:grpSpPr>
          <a:xfrm>
            <a:off x="1050833" y="5427631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27A93F0-440F-4A5C-A819-E9B7BD6EDD68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4875D446-F815-483B-A400-2EF9D8670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D2EFE17-00DA-4FDA-B38C-747504B56441}"/>
              </a:ext>
            </a:extLst>
          </p:cNvPr>
          <p:cNvCxnSpPr>
            <a:cxnSpLocks/>
          </p:cNvCxnSpPr>
          <p:nvPr/>
        </p:nvCxnSpPr>
        <p:spPr>
          <a:xfrm flipV="1">
            <a:off x="2688806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ECD57EF-2352-40FD-8D1F-731C2B48529B}"/>
              </a:ext>
            </a:extLst>
          </p:cNvPr>
          <p:cNvCxnSpPr>
            <a:cxnSpLocks/>
          </p:cNvCxnSpPr>
          <p:nvPr/>
        </p:nvCxnSpPr>
        <p:spPr>
          <a:xfrm flipV="1">
            <a:off x="376106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0B86433-B800-4B9E-9E3B-1F93B20703E4}"/>
              </a:ext>
            </a:extLst>
          </p:cNvPr>
          <p:cNvGrpSpPr/>
          <p:nvPr/>
        </p:nvGrpSpPr>
        <p:grpSpPr>
          <a:xfrm>
            <a:off x="4318052" y="5427631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669E344-1BA5-47BE-97D7-683E3FD59642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EEEA6AE-6E54-40A4-8C92-62199B315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DDF5743-F5C9-4AD9-8D9F-8906E6373C8D}"/>
              </a:ext>
            </a:extLst>
          </p:cNvPr>
          <p:cNvCxnSpPr>
            <a:cxnSpLocks/>
          </p:cNvCxnSpPr>
          <p:nvPr/>
        </p:nvCxnSpPr>
        <p:spPr>
          <a:xfrm flipV="1">
            <a:off x="5939209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97221FA-F61E-4607-B08B-BE31A44B3F08}"/>
              </a:ext>
            </a:extLst>
          </p:cNvPr>
          <p:cNvCxnSpPr>
            <a:cxnSpLocks/>
          </p:cNvCxnSpPr>
          <p:nvPr/>
        </p:nvCxnSpPr>
        <p:spPr>
          <a:xfrm flipV="1">
            <a:off x="7045098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E10D704-C5DB-45E8-8A87-5B427C350B75}"/>
              </a:ext>
            </a:extLst>
          </p:cNvPr>
          <p:cNvCxnSpPr>
            <a:cxnSpLocks/>
          </p:cNvCxnSpPr>
          <p:nvPr/>
        </p:nvCxnSpPr>
        <p:spPr>
          <a:xfrm flipV="1">
            <a:off x="811735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3BEEE4C-2475-4509-BD78-8E6BE1F37FE6}"/>
              </a:ext>
            </a:extLst>
          </p:cNvPr>
          <p:cNvGrpSpPr/>
          <p:nvPr/>
        </p:nvGrpSpPr>
        <p:grpSpPr>
          <a:xfrm>
            <a:off x="1471503" y="3076998"/>
            <a:ext cx="195209" cy="1150811"/>
            <a:chOff x="1363451" y="3187846"/>
            <a:chExt cx="195209" cy="1150811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DF7B36B8-632B-4C79-8BC8-0DDE093F3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865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5DF86C1-7C3A-4872-97D7-79D7E3E2DF42}"/>
                </a:ext>
              </a:extLst>
            </p:cNvPr>
            <p:cNvSpPr/>
            <p:nvPr/>
          </p:nvSpPr>
          <p:spPr>
            <a:xfrm rot="5400000">
              <a:off x="1080912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A67B7C3-1757-43DE-925A-2B411301C570}"/>
              </a:ext>
            </a:extLst>
          </p:cNvPr>
          <p:cNvGrpSpPr/>
          <p:nvPr/>
        </p:nvGrpSpPr>
        <p:grpSpPr>
          <a:xfrm>
            <a:off x="2557253" y="3085316"/>
            <a:ext cx="195209" cy="1150811"/>
            <a:chOff x="2431477" y="3196164"/>
            <a:chExt cx="195209" cy="1150811"/>
          </a:xfrm>
        </p:grpSpPr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9B7B1F55-6593-4CB9-A4EF-C2BF9CAEC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289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3F91E8E-F73C-49C0-A9C0-F595162B7CDB}"/>
                </a:ext>
              </a:extLst>
            </p:cNvPr>
            <p:cNvSpPr/>
            <p:nvPr/>
          </p:nvSpPr>
          <p:spPr>
            <a:xfrm rot="5400000">
              <a:off x="214893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CE6CF697-992F-4479-80AA-9953054C22CA}"/>
              </a:ext>
            </a:extLst>
          </p:cNvPr>
          <p:cNvGrpSpPr/>
          <p:nvPr/>
        </p:nvGrpSpPr>
        <p:grpSpPr>
          <a:xfrm>
            <a:off x="3643003" y="3070636"/>
            <a:ext cx="195209" cy="1150811"/>
            <a:chOff x="3452062" y="3181484"/>
            <a:chExt cx="195209" cy="1150811"/>
          </a:xfrm>
        </p:grpSpPr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88CB26DF-CD66-471F-87BE-CC618A0D1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476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7569A29-29D4-4E6F-A407-75B9AC04BB01}"/>
                </a:ext>
              </a:extLst>
            </p:cNvPr>
            <p:cNvSpPr/>
            <p:nvPr/>
          </p:nvSpPr>
          <p:spPr>
            <a:xfrm rot="5400000">
              <a:off x="3169523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F78C0A22-B4D1-462C-AF6B-DE96ED1D8864}"/>
              </a:ext>
            </a:extLst>
          </p:cNvPr>
          <p:cNvGrpSpPr/>
          <p:nvPr/>
        </p:nvGrpSpPr>
        <p:grpSpPr>
          <a:xfrm>
            <a:off x="4728753" y="3085316"/>
            <a:ext cx="195209" cy="1150811"/>
            <a:chOff x="4499447" y="3196164"/>
            <a:chExt cx="195209" cy="1150811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207A4466-4CEE-4B02-83D9-8A5028851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86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307F27-D0CC-4BC5-AD81-301DA72ADFBA}"/>
                </a:ext>
              </a:extLst>
            </p:cNvPr>
            <p:cNvSpPr/>
            <p:nvPr/>
          </p:nvSpPr>
          <p:spPr>
            <a:xfrm rot="5400000">
              <a:off x="421690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B524D29-B66E-4A7F-BD6F-BCD4168C188F}"/>
              </a:ext>
            </a:extLst>
          </p:cNvPr>
          <p:cNvGrpSpPr/>
          <p:nvPr/>
        </p:nvGrpSpPr>
        <p:grpSpPr>
          <a:xfrm>
            <a:off x="5814503" y="3064251"/>
            <a:ext cx="195209" cy="1150811"/>
            <a:chOff x="5769519" y="3175099"/>
            <a:chExt cx="195209" cy="1150811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ECA55062-5DDC-46C1-A146-8970975E7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0933" y="397439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018D8F0-4B00-4CDB-9887-07D75840D2F5}"/>
                </a:ext>
              </a:extLst>
            </p:cNvPr>
            <p:cNvSpPr/>
            <p:nvPr/>
          </p:nvSpPr>
          <p:spPr>
            <a:xfrm rot="5400000">
              <a:off x="5486980" y="3457638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C303868F-3D7A-411E-BA4D-589FAA9398F8}"/>
              </a:ext>
            </a:extLst>
          </p:cNvPr>
          <p:cNvGrpSpPr/>
          <p:nvPr/>
        </p:nvGrpSpPr>
        <p:grpSpPr>
          <a:xfrm>
            <a:off x="6900253" y="3070636"/>
            <a:ext cx="195209" cy="1150811"/>
            <a:chOff x="6823734" y="3181484"/>
            <a:chExt cx="195209" cy="1150811"/>
          </a:xfrm>
        </p:grpSpPr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E0B9987C-438F-40E0-B159-A2FD3F6F4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5148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865C9C9-D96A-4CF5-98EE-678886BC6E82}"/>
                </a:ext>
              </a:extLst>
            </p:cNvPr>
            <p:cNvSpPr/>
            <p:nvPr/>
          </p:nvSpPr>
          <p:spPr>
            <a:xfrm rot="5400000">
              <a:off x="6541195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43A30B79-221F-4C04-BF92-92B1248F33C0}"/>
              </a:ext>
            </a:extLst>
          </p:cNvPr>
          <p:cNvGrpSpPr/>
          <p:nvPr/>
        </p:nvGrpSpPr>
        <p:grpSpPr>
          <a:xfrm>
            <a:off x="7986001" y="3076998"/>
            <a:ext cx="195209" cy="1150811"/>
            <a:chOff x="7877949" y="3187846"/>
            <a:chExt cx="195209" cy="1150811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248FD311-63D3-4856-8A11-78BFD1DF1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9363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1AD1566-9DB7-4034-8351-E38C2F7309C3}"/>
                </a:ext>
              </a:extLst>
            </p:cNvPr>
            <p:cNvSpPr/>
            <p:nvPr/>
          </p:nvSpPr>
          <p:spPr>
            <a:xfrm rot="5400000">
              <a:off x="7595410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F6D6FA2-43C5-4F4F-A8E2-5C152CDE0318}"/>
              </a:ext>
            </a:extLst>
          </p:cNvPr>
          <p:cNvSpPr txBox="1"/>
          <p:nvPr/>
        </p:nvSpPr>
        <p:spPr>
          <a:xfrm>
            <a:off x="2411159" y="6198639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question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8EE90BF-481E-4EF1-A8A0-6766257BC1E8}"/>
              </a:ext>
            </a:extLst>
          </p:cNvPr>
          <p:cNvSpPr txBox="1"/>
          <p:nvPr/>
        </p:nvSpPr>
        <p:spPr>
          <a:xfrm>
            <a:off x="6173125" y="6212183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EB5B2E7B-E242-4578-839C-467AB821348C}"/>
              </a:ext>
            </a:extLst>
          </p:cNvPr>
          <p:cNvGrpSpPr/>
          <p:nvPr/>
        </p:nvGrpSpPr>
        <p:grpSpPr>
          <a:xfrm>
            <a:off x="5473645" y="5729151"/>
            <a:ext cx="3218233" cy="461665"/>
            <a:chOff x="8588538" y="6705580"/>
            <a:chExt cx="3218233" cy="46166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2864001-F2C9-4B17-A369-549444E7FF5B}"/>
                </a:ext>
              </a:extLst>
            </p:cNvPr>
            <p:cNvSpPr/>
            <p:nvPr/>
          </p:nvSpPr>
          <p:spPr>
            <a:xfrm>
              <a:off x="8810626" y="6771152"/>
              <a:ext cx="2746374" cy="396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07CD18BD-E6FB-46DE-A068-1EC128527069}"/>
                </a:ext>
              </a:extLst>
            </p:cNvPr>
            <p:cNvGrpSpPr/>
            <p:nvPr/>
          </p:nvGrpSpPr>
          <p:grpSpPr>
            <a:xfrm>
              <a:off x="8588538" y="6705580"/>
              <a:ext cx="3218233" cy="461665"/>
              <a:chOff x="8751245" y="6165502"/>
              <a:chExt cx="3218233" cy="461665"/>
            </a:xfrm>
          </p:grpSpPr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E4BE0295-BC16-4592-9BC9-22A2DC21E6B5}"/>
                  </a:ext>
                </a:extLst>
              </p:cNvPr>
              <p:cNvSpPr txBox="1"/>
              <p:nvPr/>
            </p:nvSpPr>
            <p:spPr>
              <a:xfrm>
                <a:off x="8751245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3D23FD72-DA36-4F06-BF23-38E05B7F5B3F}"/>
                  </a:ext>
                </a:extLst>
              </p:cNvPr>
              <p:cNvSpPr txBox="1"/>
              <p:nvPr/>
            </p:nvSpPr>
            <p:spPr>
              <a:xfrm>
                <a:off x="9804701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07C2A408-D441-4685-8BF6-DFAE166958ED}"/>
                  </a:ext>
                </a:extLst>
              </p:cNvPr>
              <p:cNvSpPr txBox="1"/>
              <p:nvPr/>
            </p:nvSpPr>
            <p:spPr>
              <a:xfrm>
                <a:off x="10858157" y="6165502"/>
                <a:ext cx="111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</a:t>
                </a:r>
                <a:r>
                  <a:rPr lang="en-US" altLang="zh-TW" sz="2400" baseline="-25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2400" baseline="-25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5" name="矩形 64">
            <a:extLst>
              <a:ext uri="{FF2B5EF4-FFF2-40B4-BE49-F238E27FC236}">
                <a16:creationId xmlns:a16="http://schemas.microsoft.com/office/drawing/2014/main" id="{9389AD30-43F1-41A8-9A12-433E61254A62}"/>
              </a:ext>
            </a:extLst>
          </p:cNvPr>
          <p:cNvSpPr/>
          <p:nvPr/>
        </p:nvSpPr>
        <p:spPr>
          <a:xfrm rot="5400000">
            <a:off x="5210156" y="3340920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DA1BA2EB-E460-438B-97A7-69F46F735D83}"/>
              </a:ext>
            </a:extLst>
          </p:cNvPr>
          <p:cNvSpPr/>
          <p:nvPr/>
        </p:nvSpPr>
        <p:spPr>
          <a:xfrm rot="5400000">
            <a:off x="6308609" y="3349571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43ED9F4F-F435-4594-B0EC-CF0806F50578}"/>
              </a:ext>
            </a:extLst>
          </p:cNvPr>
          <p:cNvSpPr/>
          <p:nvPr/>
        </p:nvSpPr>
        <p:spPr>
          <a:xfrm rot="5400000">
            <a:off x="7398598" y="3349571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9CF7C198-ABF8-47D2-8C1C-B20999083634}"/>
              </a:ext>
            </a:extLst>
          </p:cNvPr>
          <p:cNvCxnSpPr>
            <a:cxnSpLocks/>
            <a:endCxn id="78" idx="4"/>
          </p:cNvCxnSpPr>
          <p:nvPr/>
        </p:nvCxnSpPr>
        <p:spPr>
          <a:xfrm flipH="1" flipV="1">
            <a:off x="6058001" y="2661037"/>
            <a:ext cx="181678" cy="4283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512E14FC-347F-4341-B400-2D26379D7116}"/>
              </a:ext>
            </a:extLst>
          </p:cNvPr>
          <p:cNvSpPr/>
          <p:nvPr/>
        </p:nvSpPr>
        <p:spPr>
          <a:xfrm>
            <a:off x="6004001" y="255303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CBF12B29-D3D4-4408-A91E-CEC5CE19647A}"/>
              </a:ext>
            </a:extLst>
          </p:cNvPr>
          <p:cNvCxnSpPr>
            <a:cxnSpLocks/>
            <a:endCxn id="78" idx="4"/>
          </p:cNvCxnSpPr>
          <p:nvPr/>
        </p:nvCxnSpPr>
        <p:spPr>
          <a:xfrm flipV="1">
            <a:off x="5900561" y="2661037"/>
            <a:ext cx="157440" cy="4190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DFDEDB62-1030-44F2-B324-0FDF91346643}"/>
              </a:ext>
            </a:extLst>
          </p:cNvPr>
          <p:cNvCxnSpPr>
            <a:cxnSpLocks/>
          </p:cNvCxnSpPr>
          <p:nvPr/>
        </p:nvCxnSpPr>
        <p:spPr>
          <a:xfrm flipV="1">
            <a:off x="6050913" y="2272137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CD5FCEAB-07E6-4C4D-B5FD-A4AF5C37EE47}"/>
              </a:ext>
            </a:extLst>
          </p:cNvPr>
          <p:cNvCxnSpPr>
            <a:cxnSpLocks/>
            <a:endCxn id="82" idx="4"/>
          </p:cNvCxnSpPr>
          <p:nvPr/>
        </p:nvCxnSpPr>
        <p:spPr>
          <a:xfrm flipH="1" flipV="1">
            <a:off x="7132812" y="2670203"/>
            <a:ext cx="181678" cy="4283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橢圓 81">
            <a:extLst>
              <a:ext uri="{FF2B5EF4-FFF2-40B4-BE49-F238E27FC236}">
                <a16:creationId xmlns:a16="http://schemas.microsoft.com/office/drawing/2014/main" id="{F116D336-346A-4AD0-A8FD-5E4AB8431EF4}"/>
              </a:ext>
            </a:extLst>
          </p:cNvPr>
          <p:cNvSpPr/>
          <p:nvPr/>
        </p:nvSpPr>
        <p:spPr>
          <a:xfrm>
            <a:off x="7078812" y="256220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FC0DEFBF-C676-4CBF-AAD5-3026577AD8FD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6975372" y="2670203"/>
            <a:ext cx="157440" cy="4190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8F52F5CC-D430-4036-87FE-668F1BB3B588}"/>
              </a:ext>
            </a:extLst>
          </p:cNvPr>
          <p:cNvCxnSpPr>
            <a:cxnSpLocks/>
          </p:cNvCxnSpPr>
          <p:nvPr/>
        </p:nvCxnSpPr>
        <p:spPr>
          <a:xfrm flipV="1">
            <a:off x="7125724" y="2281303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D0E02279-44BD-4284-AFCD-09C1C2AE25FC}"/>
              </a:ext>
            </a:extLst>
          </p:cNvPr>
          <p:cNvCxnSpPr>
            <a:cxnSpLocks/>
            <a:endCxn id="86" idx="4"/>
          </p:cNvCxnSpPr>
          <p:nvPr/>
        </p:nvCxnSpPr>
        <p:spPr>
          <a:xfrm flipH="1" flipV="1">
            <a:off x="8237518" y="2663861"/>
            <a:ext cx="181678" cy="4283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>
            <a:extLst>
              <a:ext uri="{FF2B5EF4-FFF2-40B4-BE49-F238E27FC236}">
                <a16:creationId xmlns:a16="http://schemas.microsoft.com/office/drawing/2014/main" id="{558C92A9-FEA4-4696-AEDF-9A759FC31F38}"/>
              </a:ext>
            </a:extLst>
          </p:cNvPr>
          <p:cNvSpPr/>
          <p:nvPr/>
        </p:nvSpPr>
        <p:spPr>
          <a:xfrm>
            <a:off x="8183518" y="255586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3096A2F4-1D83-4310-A0DE-B25B29C0CFF5}"/>
              </a:ext>
            </a:extLst>
          </p:cNvPr>
          <p:cNvCxnSpPr>
            <a:cxnSpLocks/>
            <a:endCxn id="86" idx="4"/>
          </p:cNvCxnSpPr>
          <p:nvPr/>
        </p:nvCxnSpPr>
        <p:spPr>
          <a:xfrm flipV="1">
            <a:off x="8080078" y="2663861"/>
            <a:ext cx="157440" cy="4190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03E3CC8D-D8BC-4402-A5AB-189D72AB4322}"/>
              </a:ext>
            </a:extLst>
          </p:cNvPr>
          <p:cNvCxnSpPr>
            <a:cxnSpLocks/>
          </p:cNvCxnSpPr>
          <p:nvPr/>
        </p:nvCxnSpPr>
        <p:spPr>
          <a:xfrm flipV="1">
            <a:off x="8230430" y="2274961"/>
            <a:ext cx="0" cy="280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4CDF37-0314-4C71-BC48-5B2A7D4331BC}"/>
              </a:ext>
            </a:extLst>
          </p:cNvPr>
          <p:cNvSpPr txBox="1"/>
          <p:nvPr/>
        </p:nvSpPr>
        <p:spPr>
          <a:xfrm>
            <a:off x="3852508" y="2368558"/>
            <a:ext cx="178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dot product</a:t>
            </a:r>
            <a:endParaRPr lang="zh-TW" altLang="en-US" sz="2400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F721B01-A988-4110-AC6E-B3AC3BB8564F}"/>
              </a:ext>
            </a:extLst>
          </p:cNvPr>
          <p:cNvSpPr/>
          <p:nvPr/>
        </p:nvSpPr>
        <p:spPr>
          <a:xfrm>
            <a:off x="5627059" y="2507986"/>
            <a:ext cx="309110" cy="220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2FD13ACE-2163-4D7C-83E7-B5B2FC14AF72}"/>
              </a:ext>
            </a:extLst>
          </p:cNvPr>
          <p:cNvSpPr/>
          <p:nvPr/>
        </p:nvSpPr>
        <p:spPr>
          <a:xfrm>
            <a:off x="5781614" y="1896591"/>
            <a:ext cx="2627696" cy="352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F118A0B-BF90-4237-95C2-A8AB6E568608}"/>
              </a:ext>
            </a:extLst>
          </p:cNvPr>
          <p:cNvSpPr txBox="1"/>
          <p:nvPr/>
        </p:nvSpPr>
        <p:spPr>
          <a:xfrm>
            <a:off x="6661069" y="1345356"/>
            <a:ext cx="90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0.2</a:t>
            </a:r>
            <a:endParaRPr lang="zh-TW" altLang="en-US" sz="2400" dirty="0"/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4948AF83-7170-4BAF-95FE-3FB102234FB1}"/>
              </a:ext>
            </a:extLst>
          </p:cNvPr>
          <p:cNvSpPr txBox="1"/>
          <p:nvPr/>
        </p:nvSpPr>
        <p:spPr>
          <a:xfrm>
            <a:off x="5567181" y="1318594"/>
            <a:ext cx="90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0.1</a:t>
            </a:r>
            <a:endParaRPr lang="zh-TW" altLang="en-US" sz="2400" dirty="0"/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CC29934C-9E26-4026-9512-B3489E500A18}"/>
              </a:ext>
            </a:extLst>
          </p:cNvPr>
          <p:cNvSpPr txBox="1"/>
          <p:nvPr/>
        </p:nvSpPr>
        <p:spPr>
          <a:xfrm>
            <a:off x="7779511" y="1334591"/>
            <a:ext cx="90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078B16C-D62E-452B-8A37-AE57CC6E5769}"/>
              </a:ext>
            </a:extLst>
          </p:cNvPr>
          <p:cNvSpPr txBox="1"/>
          <p:nvPr/>
        </p:nvSpPr>
        <p:spPr>
          <a:xfrm>
            <a:off x="187168" y="2424141"/>
            <a:ext cx="31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answer is 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/>
              <a:t>”.</a:t>
            </a:r>
            <a:endParaRPr lang="zh-TW" altLang="en-US" sz="2400" dirty="0"/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5FB5BEC3-0E24-4EB7-9BF0-4734B18E1150}"/>
              </a:ext>
            </a:extLst>
          </p:cNvPr>
          <p:cNvSpPr txBox="1"/>
          <p:nvPr/>
        </p:nvSpPr>
        <p:spPr>
          <a:xfrm>
            <a:off x="220321" y="1967360"/>
            <a:ext cx="31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= 2, e = 3</a:t>
            </a:r>
            <a:endParaRPr lang="zh-TW" altLang="en-US" sz="2400" dirty="0"/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63AE358A-BC0D-4121-B5C6-73A76D603A08}"/>
              </a:ext>
            </a:extLst>
          </p:cNvPr>
          <p:cNvGrpSpPr/>
          <p:nvPr/>
        </p:nvGrpSpPr>
        <p:grpSpPr>
          <a:xfrm>
            <a:off x="2548810" y="1340360"/>
            <a:ext cx="2529360" cy="952792"/>
            <a:chOff x="2337593" y="1336832"/>
            <a:chExt cx="2529360" cy="952792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BAF0D77-31CA-437F-8E6A-DE6C7D0F25C1}"/>
                </a:ext>
              </a:extLst>
            </p:cNvPr>
            <p:cNvSpPr/>
            <p:nvPr/>
          </p:nvSpPr>
          <p:spPr>
            <a:xfrm>
              <a:off x="2337593" y="1336832"/>
              <a:ext cx="2529360" cy="952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B3FB30CE-9B4A-488E-82CB-85B8327FBD0F}"/>
                </a:ext>
              </a:extLst>
            </p:cNvPr>
            <p:cNvGrpSpPr/>
            <p:nvPr/>
          </p:nvGrpSpPr>
          <p:grpSpPr>
            <a:xfrm>
              <a:off x="2474889" y="1403397"/>
              <a:ext cx="2392064" cy="830997"/>
              <a:chOff x="2474888" y="1403397"/>
              <a:chExt cx="2471861" cy="830997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4CEF5C5-1BC9-4AA1-8D95-1C0045CD5A55}"/>
                  </a:ext>
                </a:extLst>
              </p:cNvPr>
              <p:cNvSpPr/>
              <p:nvPr/>
            </p:nvSpPr>
            <p:spPr>
              <a:xfrm rot="5400000">
                <a:off x="2609085" y="1727344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B0870CCD-754F-4C9C-9C0B-EE472E05B1A6}"/>
                  </a:ext>
                </a:extLst>
              </p:cNvPr>
              <p:cNvSpPr/>
              <p:nvPr/>
            </p:nvSpPr>
            <p:spPr>
              <a:xfrm rot="5400000">
                <a:off x="2192349" y="1711461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6021B7B-56DE-4CF4-9D89-498BEF6AC940}"/>
                  </a:ext>
                </a:extLst>
              </p:cNvPr>
              <p:cNvSpPr txBox="1"/>
              <p:nvPr/>
            </p:nvSpPr>
            <p:spPr>
              <a:xfrm>
                <a:off x="3149517" y="1403397"/>
                <a:ext cx="1797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Learned from scratch</a:t>
                </a:r>
                <a:endParaRPr lang="zh-TW" altLang="en-US" sz="2400" dirty="0"/>
              </a:p>
            </p:txBody>
          </p:sp>
        </p:grp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6EE3AFE6-D117-48BA-95D9-F26DFC7F3E20}"/>
              </a:ext>
            </a:extLst>
          </p:cNvPr>
          <p:cNvSpPr/>
          <p:nvPr/>
        </p:nvSpPr>
        <p:spPr>
          <a:xfrm rot="5400000">
            <a:off x="5829532" y="3350046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A6BE7A0-5E97-40AA-891C-5D94D653397E}"/>
              </a:ext>
            </a:extLst>
          </p:cNvPr>
          <p:cNvSpPr/>
          <p:nvPr/>
        </p:nvSpPr>
        <p:spPr>
          <a:xfrm rot="5400000">
            <a:off x="6927985" y="3358697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1EF14251-BCF2-4FEE-88B1-D9301F2F4786}"/>
              </a:ext>
            </a:extLst>
          </p:cNvPr>
          <p:cNvSpPr/>
          <p:nvPr/>
        </p:nvSpPr>
        <p:spPr>
          <a:xfrm rot="5400000">
            <a:off x="8017974" y="3358697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/>
          <p:cNvCxnSpPr/>
          <p:nvPr/>
        </p:nvCxnSpPr>
        <p:spPr>
          <a:xfrm>
            <a:off x="4627775" y="3713784"/>
            <a:ext cx="42553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4935843" y="761830"/>
            <a:ext cx="0" cy="3192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6963480" y="1810719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195770" y="2080898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389342" y="1863615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793165" y="1314045"/>
            <a:ext cx="72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07916" y="2150915"/>
            <a:ext cx="72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465376" y="1499697"/>
            <a:ext cx="98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rabbit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5135085" y="2238604"/>
            <a:ext cx="134608" cy="134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226728" y="2068947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jump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5322939" y="1891651"/>
            <a:ext cx="134608" cy="134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414582" y="1721994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run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7007916" y="3224869"/>
            <a:ext cx="134608" cy="1346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15449" y="3043140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flower</a:t>
            </a:r>
            <a:endParaRPr lang="zh-TW" altLang="en-US" sz="2400" dirty="0"/>
          </a:p>
        </p:txBody>
      </p:sp>
      <p:sp>
        <p:nvSpPr>
          <p:cNvPr id="20" name="橢圓 19"/>
          <p:cNvSpPr/>
          <p:nvPr/>
        </p:nvSpPr>
        <p:spPr>
          <a:xfrm>
            <a:off x="7180535" y="2887565"/>
            <a:ext cx="134608" cy="1346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88068" y="2658538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tree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312775" y="938715"/>
            <a:ext cx="4716059" cy="2876642"/>
            <a:chOff x="308851" y="3133421"/>
            <a:chExt cx="4716059" cy="2876642"/>
          </a:xfrm>
        </p:grpSpPr>
        <p:sp>
          <p:nvSpPr>
            <p:cNvPr id="24" name="文字方塊 23"/>
            <p:cNvSpPr txBox="1"/>
            <p:nvPr/>
          </p:nvSpPr>
          <p:spPr>
            <a:xfrm>
              <a:off x="822286" y="3133421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apple = [ 1   0   0   0   0]</a:t>
              </a:r>
              <a:endParaRPr lang="zh-TW" altLang="en-US" sz="24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68780" y="3719862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bag    = [ 0   1   0   0   0]</a:t>
              </a:r>
              <a:endParaRPr lang="zh-TW" altLang="en-US" sz="2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961771" y="4321716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cat    = [ 0   0   1   0   0]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946273" y="4928525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dog   = [ 0   0   0   1   0]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08851" y="5548398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elephant   = [ 0   0   0   0   1]</a:t>
              </a:r>
              <a:endParaRPr lang="zh-TW" altLang="en-US" sz="2400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1087713" y="234687"/>
            <a:ext cx="256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1-of-N Encoding</a:t>
            </a:r>
            <a:endParaRPr lang="zh-TW" altLang="en-US" sz="2800" b="1" i="1" u="sng" dirty="0"/>
          </a:p>
        </p:txBody>
      </p:sp>
      <p:sp>
        <p:nvSpPr>
          <p:cNvPr id="34" name="矩形 33"/>
          <p:cNvSpPr/>
          <p:nvPr/>
        </p:nvSpPr>
        <p:spPr>
          <a:xfrm>
            <a:off x="5478895" y="196307"/>
            <a:ext cx="275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Word Embedding</a:t>
            </a:r>
            <a:endParaRPr lang="zh-TW" altLang="en-US" sz="2800" b="1" i="1" u="sng" dirty="0"/>
          </a:p>
        </p:txBody>
      </p:sp>
      <p:sp>
        <p:nvSpPr>
          <p:cNvPr id="52" name="流程圖: 磁碟 51"/>
          <p:cNvSpPr/>
          <p:nvPr/>
        </p:nvSpPr>
        <p:spPr>
          <a:xfrm>
            <a:off x="3832735" y="5078962"/>
            <a:ext cx="1770743" cy="146594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流程圖: 磁碟 52"/>
          <p:cNvSpPr/>
          <p:nvPr/>
        </p:nvSpPr>
        <p:spPr>
          <a:xfrm>
            <a:off x="5825814" y="5107296"/>
            <a:ext cx="1770743" cy="1465943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5922776" y="5528605"/>
            <a:ext cx="118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flower</a:t>
            </a:r>
            <a:endParaRPr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905632" y="5949914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tree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711186" y="5902790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apple</a:t>
            </a:r>
            <a:endParaRPr lang="zh-TW" altLang="en-US" sz="2400" dirty="0"/>
          </a:p>
        </p:txBody>
      </p:sp>
      <p:grpSp>
        <p:nvGrpSpPr>
          <p:cNvPr id="70" name="群組 69"/>
          <p:cNvGrpSpPr/>
          <p:nvPr/>
        </p:nvGrpSpPr>
        <p:grpSpPr>
          <a:xfrm>
            <a:off x="1619309" y="5078962"/>
            <a:ext cx="2184398" cy="1465943"/>
            <a:chOff x="894520" y="5067085"/>
            <a:chExt cx="2184398" cy="1465943"/>
          </a:xfrm>
        </p:grpSpPr>
        <p:sp>
          <p:nvSpPr>
            <p:cNvPr id="51" name="流程圖: 磁碟 50"/>
            <p:cNvSpPr/>
            <p:nvPr/>
          </p:nvSpPr>
          <p:spPr>
            <a:xfrm>
              <a:off x="1086831" y="5067085"/>
              <a:ext cx="1770743" cy="1465943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529518" y="5569225"/>
              <a:ext cx="88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dog</a:t>
              </a:r>
              <a:endParaRPr lang="zh-TW" altLang="en-US" sz="2400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101348" y="5862581"/>
              <a:ext cx="88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cat </a:t>
              </a:r>
              <a:endParaRPr lang="zh-TW" altLang="en-US" sz="24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783520" y="5996139"/>
              <a:ext cx="88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bird</a:t>
              </a:r>
              <a:endParaRPr lang="zh-TW" altLang="en-US" sz="24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894520" y="5069947"/>
              <a:ext cx="2184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/>
                <a:t>class 1</a:t>
              </a:r>
              <a:endParaRPr lang="zh-TW" altLang="en-US" sz="2400" b="1" dirty="0"/>
            </a:p>
          </p:txBody>
        </p:sp>
      </p:grpSp>
      <p:sp>
        <p:nvSpPr>
          <p:cNvPr id="61" name="文字方塊 60"/>
          <p:cNvSpPr txBox="1"/>
          <p:nvPr/>
        </p:nvSpPr>
        <p:spPr>
          <a:xfrm>
            <a:off x="3774679" y="5080563"/>
            <a:ext cx="190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Class 2</a:t>
            </a:r>
            <a:endParaRPr lang="zh-TW" altLang="en-US" sz="2400" b="1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005720" y="5107295"/>
            <a:ext cx="144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Class 3</a:t>
            </a:r>
            <a:endParaRPr lang="zh-TW" altLang="en-US" sz="2400" b="1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4523975" y="5490343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</a:t>
            </a:r>
            <a:endParaRPr lang="zh-TW" altLang="en-US" sz="2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3774689" y="5753351"/>
            <a:ext cx="132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jumped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4606993" y="6008701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walk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476940" y="4486383"/>
            <a:ext cx="190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Word Class</a:t>
            </a:r>
            <a:endParaRPr lang="zh-TW" altLang="en-US" sz="2800" b="1" i="1" u="sng" dirty="0"/>
          </a:p>
        </p:txBody>
      </p:sp>
      <p:sp>
        <p:nvSpPr>
          <p:cNvPr id="71" name="箭號: 向右 70"/>
          <p:cNvSpPr/>
          <p:nvPr/>
        </p:nvSpPr>
        <p:spPr>
          <a:xfrm rot="2918447">
            <a:off x="3131128" y="4057146"/>
            <a:ext cx="781050" cy="711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箭號: 向右 71"/>
          <p:cNvSpPr/>
          <p:nvPr/>
        </p:nvSpPr>
        <p:spPr>
          <a:xfrm rot="18681553" flipV="1">
            <a:off x="5392803" y="4024030"/>
            <a:ext cx="781050" cy="711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6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33" grpId="0"/>
      <p:bldP spid="34" grpId="0"/>
      <p:bldP spid="52" grpId="0" animBg="1"/>
      <p:bldP spid="53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9" grpId="0"/>
      <p:bldP spid="71" grpId="0" animBg="1"/>
      <p:bldP spid="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AC739A9-183F-453F-932A-CA448B56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TW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BERT </a:t>
            </a:r>
            <a:r>
              <a:rPr lang="zh-TW" alt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屠榜 </a:t>
            </a:r>
            <a:r>
              <a:rPr lang="en-US" altLang="zh-TW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……</a:t>
            </a:r>
            <a:endParaRPr lang="zh-TW" alt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6FF1CF69-8F4E-4326-90B6-FCFF0E947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2748" y="1675227"/>
            <a:ext cx="5978502" cy="439419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46D52CE-549F-4DCA-B924-46B27A46F59F}"/>
              </a:ext>
            </a:extLst>
          </p:cNvPr>
          <p:cNvSpPr txBox="1"/>
          <p:nvPr/>
        </p:nvSpPr>
        <p:spPr>
          <a:xfrm>
            <a:off x="6969760" y="6206248"/>
            <a:ext cx="224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SQuAD</a:t>
            </a:r>
            <a:r>
              <a:rPr lang="en-US" altLang="zh-TW" sz="2800" dirty="0"/>
              <a:t> 2.0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963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BD3FB-5A48-4D34-B6F0-E8B458D5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dirty="0"/>
              <a:t>nhanced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/>
              <a:t>epresentation through K</a:t>
            </a:r>
            <a:r>
              <a:rPr lang="en-US" altLang="zh-TW" dirty="0">
                <a:solidFill>
                  <a:srgbClr val="FF0000"/>
                </a:solidFill>
              </a:rPr>
              <a:t>n</a:t>
            </a:r>
            <a:r>
              <a:rPr lang="en-US" altLang="zh-TW" dirty="0"/>
              <a:t>owledge </a:t>
            </a:r>
            <a:r>
              <a:rPr lang="en-US" altLang="zh-TW" dirty="0">
                <a:solidFill>
                  <a:srgbClr val="FF0000"/>
                </a:solidFill>
              </a:rPr>
              <a:t>I</a:t>
            </a:r>
            <a:r>
              <a:rPr lang="en-US" altLang="zh-TW" dirty="0"/>
              <a:t>nt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dirty="0"/>
              <a:t>gration (ERNIE)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05421-DEEC-4672-B003-7A3CC8D1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Designed for Chinese</a:t>
            </a:r>
            <a:endParaRPr lang="zh-TW" altLang="en-US" dirty="0"/>
          </a:p>
        </p:txBody>
      </p:sp>
      <p:pic>
        <p:nvPicPr>
          <p:cNvPr id="2050" name="Picture 2" descr="ãErnie pngãçåçæå°çµæ">
            <a:extLst>
              <a:ext uri="{FF2B5EF4-FFF2-40B4-BE49-F238E27FC236}">
                <a16:creationId xmlns:a16="http://schemas.microsoft.com/office/drawing/2014/main" id="{A382E772-AD9B-4AB4-B4E8-E98F1ED7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2" y="1690689"/>
            <a:ext cx="4621210" cy="46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80491BC-6799-4660-AC6F-62FE0E02AD50}"/>
              </a:ext>
            </a:extLst>
          </p:cNvPr>
          <p:cNvSpPr/>
          <p:nvPr/>
        </p:nvSpPr>
        <p:spPr>
          <a:xfrm>
            <a:off x="5593535" y="6311899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https://arxiv.org/abs/1904.09223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7E24662-515E-4D77-AC76-F304801B0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110" y="2491363"/>
            <a:ext cx="4311479" cy="167786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9BFCEEC-C4A6-42AB-BC61-EB3694A2F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886" y="4190242"/>
            <a:ext cx="4311479" cy="158402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43419CA-3D1A-43B8-ABE7-E318047A01DF}"/>
              </a:ext>
            </a:extLst>
          </p:cNvPr>
          <p:cNvSpPr txBox="1"/>
          <p:nvPr/>
        </p:nvSpPr>
        <p:spPr>
          <a:xfrm>
            <a:off x="471594" y="3099463"/>
            <a:ext cx="87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i="1" u="sng" dirty="0"/>
              <a:t>BERT</a:t>
            </a:r>
            <a:endParaRPr lang="zh-TW" altLang="en-US" sz="2400" b="1" i="1" u="sng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23B2795-A82D-4982-B8D4-1BC38B857488}"/>
              </a:ext>
            </a:extLst>
          </p:cNvPr>
          <p:cNvSpPr txBox="1"/>
          <p:nvPr/>
        </p:nvSpPr>
        <p:spPr>
          <a:xfrm>
            <a:off x="346006" y="4751420"/>
            <a:ext cx="112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i="1" u="sng" dirty="0"/>
              <a:t>ERNIE</a:t>
            </a:r>
            <a:endParaRPr lang="zh-TW" altLang="en-US" sz="2400" b="1" i="1" u="sng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199BB99-C19B-449F-A15E-F9C299CD23DA}"/>
              </a:ext>
            </a:extLst>
          </p:cNvPr>
          <p:cNvSpPr/>
          <p:nvPr/>
        </p:nvSpPr>
        <p:spPr>
          <a:xfrm>
            <a:off x="219262" y="6068610"/>
            <a:ext cx="402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Source of image:</a:t>
            </a:r>
          </a:p>
          <a:p>
            <a:r>
              <a:rPr lang="en-US" altLang="zh-TW" dirty="0"/>
              <a:t>https://zhuanlan.zhihu.com/p/59436589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084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463B28-AC25-4E41-B5C0-F481B1DE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448332" cy="1325563"/>
          </a:xfrm>
        </p:spPr>
        <p:txBody>
          <a:bodyPr/>
          <a:lstStyle/>
          <a:p>
            <a:r>
              <a:rPr lang="en-US" altLang="zh-TW" dirty="0"/>
              <a:t>What does BERT learn?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CC8FBF-99E7-4A42-8853-89AED19CEE9E}"/>
              </a:ext>
            </a:extLst>
          </p:cNvPr>
          <p:cNvSpPr/>
          <p:nvPr/>
        </p:nvSpPr>
        <p:spPr>
          <a:xfrm>
            <a:off x="496605" y="2043711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https://arxiv.org/abs/1905.05950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0953A17-3467-4B81-A42B-712C0C119FC3}"/>
              </a:ext>
            </a:extLst>
          </p:cNvPr>
          <p:cNvSpPr/>
          <p:nvPr/>
        </p:nvSpPr>
        <p:spPr>
          <a:xfrm>
            <a:off x="496605" y="2356842"/>
            <a:ext cx="423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https://openreview.net/pdf?id=SJzSgnRcKX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FDFF72D-94EB-4B7B-8D45-FBFE9591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9" y="3079197"/>
            <a:ext cx="4792867" cy="32868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4202FED-72A7-4205-8320-AB2EB70B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786" y="319813"/>
            <a:ext cx="3781953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ãBERT pngãçåçæå°çµæ">
            <a:extLst>
              <a:ext uri="{FF2B5EF4-FFF2-40B4-BE49-F238E27FC236}">
                <a16:creationId xmlns:a16="http://schemas.microsoft.com/office/drawing/2014/main" id="{DD1B7900-9E93-44BF-A471-B75C7730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06" y="2503647"/>
            <a:ext cx="2175953" cy="36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B02FC48-E03C-4D83-81D3-AEAD3EFB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Multilingual BERT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DCFBF6-C7ED-4A4D-8ACA-6EA514BF1ACC}"/>
              </a:ext>
            </a:extLst>
          </p:cNvPr>
          <p:cNvSpPr/>
          <p:nvPr/>
        </p:nvSpPr>
        <p:spPr>
          <a:xfrm>
            <a:off x="5701712" y="23019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https://arxiv.org/abs/1904.09077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10BA8A-E018-4406-A62A-97629E1948E0}"/>
              </a:ext>
            </a:extLst>
          </p:cNvPr>
          <p:cNvSpPr txBox="1"/>
          <p:nvPr/>
        </p:nvSpPr>
        <p:spPr>
          <a:xfrm>
            <a:off x="2213750" y="1533525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Trained on 104 languages </a:t>
            </a:r>
            <a:endParaRPr lang="zh-TW" altLang="en-US" sz="2800" dirty="0"/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09F8163F-2123-4FEF-9A7E-0676228D93F6}"/>
              </a:ext>
            </a:extLst>
          </p:cNvPr>
          <p:cNvSpPr/>
          <p:nvPr/>
        </p:nvSpPr>
        <p:spPr>
          <a:xfrm>
            <a:off x="3953359" y="2056745"/>
            <a:ext cx="754785" cy="39987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A2939911-0026-4FDD-851A-DE56FC04D095}"/>
              </a:ext>
            </a:extLst>
          </p:cNvPr>
          <p:cNvGrpSpPr/>
          <p:nvPr/>
        </p:nvGrpSpPr>
        <p:grpSpPr>
          <a:xfrm>
            <a:off x="183707" y="2448677"/>
            <a:ext cx="3280199" cy="3832064"/>
            <a:chOff x="923910" y="2560797"/>
            <a:chExt cx="3280199" cy="3832064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DE17C29-CB8C-4E4D-820E-E6D59A7A9509}"/>
                </a:ext>
              </a:extLst>
            </p:cNvPr>
            <p:cNvSpPr txBox="1"/>
            <p:nvPr/>
          </p:nvSpPr>
          <p:spPr>
            <a:xfrm>
              <a:off x="984730" y="2632485"/>
              <a:ext cx="32193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Task specific training data for English</a:t>
              </a:r>
              <a:endParaRPr lang="zh-TW" altLang="en-US" sz="2800" dirty="0"/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CCC045E8-5C49-4D36-A87F-642E24448832}"/>
                </a:ext>
              </a:extLst>
            </p:cNvPr>
            <p:cNvGrpSpPr/>
            <p:nvPr/>
          </p:nvGrpSpPr>
          <p:grpSpPr>
            <a:xfrm>
              <a:off x="1213148" y="3670925"/>
              <a:ext cx="1853876" cy="936305"/>
              <a:chOff x="1300784" y="3753136"/>
              <a:chExt cx="1853876" cy="936305"/>
            </a:xfrm>
          </p:grpSpPr>
          <p:pic>
            <p:nvPicPr>
              <p:cNvPr id="9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86045926-C67D-4C81-9CA5-16065DD5E4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784" y="3753136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74AAB58-C33B-4E9B-B121-0EAFA7A16985}"/>
                  </a:ext>
                </a:extLst>
              </p:cNvPr>
              <p:cNvSpPr txBox="1"/>
              <p:nvPr/>
            </p:nvSpPr>
            <p:spPr>
              <a:xfrm>
                <a:off x="1343648" y="4103100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En</a:t>
                </a:r>
                <a:endParaRPr lang="zh-TW" altLang="en-US" sz="2400" dirty="0"/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C00DAA4-73A9-4095-ACCF-E45DFB69E014}"/>
                  </a:ext>
                </a:extLst>
              </p:cNvPr>
              <p:cNvSpPr txBox="1"/>
              <p:nvPr/>
            </p:nvSpPr>
            <p:spPr>
              <a:xfrm>
                <a:off x="2094077" y="4082598"/>
                <a:ext cx="1060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Class 1</a:t>
                </a:r>
                <a:endParaRPr lang="zh-TW" altLang="en-US" sz="2400" dirty="0"/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9F114F8-45D6-4BF8-B96C-42E73039C798}"/>
                </a:ext>
              </a:extLst>
            </p:cNvPr>
            <p:cNvSpPr/>
            <p:nvPr/>
          </p:nvSpPr>
          <p:spPr>
            <a:xfrm>
              <a:off x="923910" y="2560797"/>
              <a:ext cx="3280199" cy="3832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14D5A7DE-BD97-42D8-AC57-CA38D5CB2003}"/>
                </a:ext>
              </a:extLst>
            </p:cNvPr>
            <p:cNvGrpSpPr/>
            <p:nvPr/>
          </p:nvGrpSpPr>
          <p:grpSpPr>
            <a:xfrm>
              <a:off x="1637071" y="4440801"/>
              <a:ext cx="1853876" cy="936305"/>
              <a:chOff x="1300784" y="3753136"/>
              <a:chExt cx="1853876" cy="936305"/>
            </a:xfrm>
          </p:grpSpPr>
          <p:pic>
            <p:nvPicPr>
              <p:cNvPr id="23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CB3A6CA3-60CB-4DE7-A311-2D3430393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784" y="3753136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F362AE47-9E21-426F-9C47-724B78D4C8DE}"/>
                  </a:ext>
                </a:extLst>
              </p:cNvPr>
              <p:cNvSpPr txBox="1"/>
              <p:nvPr/>
            </p:nvSpPr>
            <p:spPr>
              <a:xfrm>
                <a:off x="1343648" y="4103100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En</a:t>
                </a:r>
                <a:endParaRPr lang="zh-TW" altLang="en-US" sz="2400" dirty="0"/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31C3B09-E804-4FA1-A5C6-31A42E8B0A1B}"/>
                  </a:ext>
                </a:extLst>
              </p:cNvPr>
              <p:cNvSpPr txBox="1"/>
              <p:nvPr/>
            </p:nvSpPr>
            <p:spPr>
              <a:xfrm>
                <a:off x="2094077" y="4082598"/>
                <a:ext cx="1060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Class 2</a:t>
                </a:r>
                <a:endParaRPr lang="zh-TW" altLang="en-US" sz="2400" dirty="0"/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BD7E0959-710B-466D-9EC2-41881F59F7DC}"/>
                </a:ext>
              </a:extLst>
            </p:cNvPr>
            <p:cNvGrpSpPr/>
            <p:nvPr/>
          </p:nvGrpSpPr>
          <p:grpSpPr>
            <a:xfrm>
              <a:off x="2101758" y="5222233"/>
              <a:ext cx="1853876" cy="936305"/>
              <a:chOff x="1300784" y="3753136"/>
              <a:chExt cx="1853876" cy="936305"/>
            </a:xfrm>
          </p:grpSpPr>
          <p:pic>
            <p:nvPicPr>
              <p:cNvPr id="35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9641FEF9-5C12-432D-992F-666416EFDF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784" y="3753136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633B21F-0D1D-4A07-A2A2-3D097376AAD8}"/>
                  </a:ext>
                </a:extLst>
              </p:cNvPr>
              <p:cNvSpPr txBox="1"/>
              <p:nvPr/>
            </p:nvSpPr>
            <p:spPr>
              <a:xfrm>
                <a:off x="1343648" y="4103100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En</a:t>
                </a:r>
                <a:endParaRPr lang="zh-TW" altLang="en-US" sz="2400" dirty="0"/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6C3CCBB-1120-4BC9-AA6F-1D5B38149D42}"/>
                  </a:ext>
                </a:extLst>
              </p:cNvPr>
              <p:cNvSpPr txBox="1"/>
              <p:nvPr/>
            </p:nvSpPr>
            <p:spPr>
              <a:xfrm>
                <a:off x="2094077" y="4082598"/>
                <a:ext cx="1060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Class 3</a:t>
                </a:r>
                <a:endParaRPr lang="zh-TW" altLang="en-US" sz="2400" dirty="0"/>
              </a:p>
            </p:txBody>
          </p:sp>
        </p:grpSp>
      </p:grpSp>
      <p:sp>
        <p:nvSpPr>
          <p:cNvPr id="39" name="箭號: 向下 38">
            <a:extLst>
              <a:ext uri="{FF2B5EF4-FFF2-40B4-BE49-F238E27FC236}">
                <a16:creationId xmlns:a16="http://schemas.microsoft.com/office/drawing/2014/main" id="{0F06FB74-F371-4156-B4BF-20E77FD8CADD}"/>
              </a:ext>
            </a:extLst>
          </p:cNvPr>
          <p:cNvSpPr/>
          <p:nvPr/>
        </p:nvSpPr>
        <p:spPr>
          <a:xfrm rot="16200000">
            <a:off x="3286449" y="4043861"/>
            <a:ext cx="754785" cy="39987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下 39">
            <a:extLst>
              <a:ext uri="{FF2B5EF4-FFF2-40B4-BE49-F238E27FC236}">
                <a16:creationId xmlns:a16="http://schemas.microsoft.com/office/drawing/2014/main" id="{F1E81574-025D-496E-8440-E591D2B6233D}"/>
              </a:ext>
            </a:extLst>
          </p:cNvPr>
          <p:cNvSpPr/>
          <p:nvPr/>
        </p:nvSpPr>
        <p:spPr>
          <a:xfrm rot="16200000">
            <a:off x="5151117" y="4100640"/>
            <a:ext cx="754785" cy="39987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E8CA9F7-4896-4492-A04F-AAEF89BB0596}"/>
              </a:ext>
            </a:extLst>
          </p:cNvPr>
          <p:cNvSpPr txBox="1"/>
          <p:nvPr/>
        </p:nvSpPr>
        <p:spPr>
          <a:xfrm>
            <a:off x="5795035" y="2575335"/>
            <a:ext cx="3219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Task specific testing data for Chinese</a:t>
            </a:r>
            <a:endParaRPr lang="zh-TW" altLang="en-US" sz="28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93310C9-C32C-48C9-BAD7-B34B7E880096}"/>
              </a:ext>
            </a:extLst>
          </p:cNvPr>
          <p:cNvSpPr/>
          <p:nvPr/>
        </p:nvSpPr>
        <p:spPr>
          <a:xfrm>
            <a:off x="5734215" y="2503647"/>
            <a:ext cx="3280199" cy="3832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E403F937-710A-4E0E-918C-D70CC0A41BB0}"/>
              </a:ext>
            </a:extLst>
          </p:cNvPr>
          <p:cNvGrpSpPr/>
          <p:nvPr/>
        </p:nvGrpSpPr>
        <p:grpSpPr>
          <a:xfrm>
            <a:off x="5952433" y="3542229"/>
            <a:ext cx="1240700" cy="936305"/>
            <a:chOff x="5952433" y="3641366"/>
            <a:chExt cx="1240700" cy="936305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D85BD75F-A1A7-4EED-86BA-CF702BE1282E}"/>
                </a:ext>
              </a:extLst>
            </p:cNvPr>
            <p:cNvGrpSpPr/>
            <p:nvPr/>
          </p:nvGrpSpPr>
          <p:grpSpPr>
            <a:xfrm>
              <a:off x="5952433" y="3641366"/>
              <a:ext cx="902305" cy="936305"/>
              <a:chOff x="-852897" y="1351755"/>
              <a:chExt cx="902305" cy="936305"/>
            </a:xfrm>
          </p:grpSpPr>
          <p:pic>
            <p:nvPicPr>
              <p:cNvPr id="10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36D49400-9FEE-419C-A8E2-AE3DD2041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2897" y="1351755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9F6B6C4-B890-4037-84F0-E057806D4CC0}"/>
                  </a:ext>
                </a:extLst>
              </p:cNvPr>
              <p:cNvSpPr txBox="1"/>
              <p:nvPr/>
            </p:nvSpPr>
            <p:spPr>
              <a:xfrm>
                <a:off x="-787842" y="1690689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Zh</a:t>
                </a:r>
                <a:endParaRPr lang="zh-TW" altLang="en-US" sz="2400" dirty="0"/>
              </a:p>
            </p:txBody>
          </p:sp>
        </p:grp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D8E697F5-6E2F-434D-B7DD-095AE5CD0FCA}"/>
                </a:ext>
              </a:extLst>
            </p:cNvPr>
            <p:cNvSpPr txBox="1"/>
            <p:nvPr/>
          </p:nvSpPr>
          <p:spPr>
            <a:xfrm>
              <a:off x="6705055" y="3980300"/>
              <a:ext cx="48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?</a:t>
              </a:r>
              <a:endParaRPr lang="zh-TW" altLang="en-US" sz="2400" dirty="0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59B230C3-1A97-4EE6-8EAE-32812939762C}"/>
              </a:ext>
            </a:extLst>
          </p:cNvPr>
          <p:cNvGrpSpPr/>
          <p:nvPr/>
        </p:nvGrpSpPr>
        <p:grpSpPr>
          <a:xfrm>
            <a:off x="7795981" y="3508194"/>
            <a:ext cx="1240700" cy="936305"/>
            <a:chOff x="5952433" y="3641366"/>
            <a:chExt cx="1240700" cy="936305"/>
          </a:xfrm>
        </p:grpSpPr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A09134C9-7F0A-45EA-9904-ED40ED6F4B94}"/>
                </a:ext>
              </a:extLst>
            </p:cNvPr>
            <p:cNvGrpSpPr/>
            <p:nvPr/>
          </p:nvGrpSpPr>
          <p:grpSpPr>
            <a:xfrm>
              <a:off x="5952433" y="3641366"/>
              <a:ext cx="902305" cy="936305"/>
              <a:chOff x="-852897" y="1351755"/>
              <a:chExt cx="902305" cy="936305"/>
            </a:xfrm>
          </p:grpSpPr>
          <p:pic>
            <p:nvPicPr>
              <p:cNvPr id="63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E6C719C5-8CBA-4D00-A3AA-543610B81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2897" y="1351755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B445B253-B447-4DC5-AB81-28028D3EBC3A}"/>
                  </a:ext>
                </a:extLst>
              </p:cNvPr>
              <p:cNvSpPr txBox="1"/>
              <p:nvPr/>
            </p:nvSpPr>
            <p:spPr>
              <a:xfrm>
                <a:off x="-787842" y="1690689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Zh</a:t>
                </a:r>
                <a:endParaRPr lang="zh-TW" altLang="en-US" sz="2400" dirty="0"/>
              </a:p>
            </p:txBody>
          </p:sp>
        </p:grp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D6E85870-56EC-45E2-9330-6BBF13835617}"/>
                </a:ext>
              </a:extLst>
            </p:cNvPr>
            <p:cNvSpPr txBox="1"/>
            <p:nvPr/>
          </p:nvSpPr>
          <p:spPr>
            <a:xfrm>
              <a:off x="6705055" y="3980300"/>
              <a:ext cx="48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?</a:t>
              </a:r>
              <a:endParaRPr lang="zh-TW" altLang="en-US" sz="2400" dirty="0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0D82FCCD-BC45-428E-94E7-E031AEA6D390}"/>
              </a:ext>
            </a:extLst>
          </p:cNvPr>
          <p:cNvGrpSpPr/>
          <p:nvPr/>
        </p:nvGrpSpPr>
        <p:grpSpPr>
          <a:xfrm>
            <a:off x="6810204" y="4423250"/>
            <a:ext cx="1240700" cy="936305"/>
            <a:chOff x="5952433" y="3641366"/>
            <a:chExt cx="1240700" cy="936305"/>
          </a:xfrm>
        </p:grpSpPr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F8609203-0BB0-4594-9A9A-A13E91EC1830}"/>
                </a:ext>
              </a:extLst>
            </p:cNvPr>
            <p:cNvGrpSpPr/>
            <p:nvPr/>
          </p:nvGrpSpPr>
          <p:grpSpPr>
            <a:xfrm>
              <a:off x="5952433" y="3641366"/>
              <a:ext cx="902305" cy="936305"/>
              <a:chOff x="-852897" y="1351755"/>
              <a:chExt cx="902305" cy="936305"/>
            </a:xfrm>
          </p:grpSpPr>
          <p:pic>
            <p:nvPicPr>
              <p:cNvPr id="68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7E624702-486F-432F-9DFB-D579D6290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2897" y="1351755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E9562433-ED43-4C22-80DD-27720E9160D4}"/>
                  </a:ext>
                </a:extLst>
              </p:cNvPr>
              <p:cNvSpPr txBox="1"/>
              <p:nvPr/>
            </p:nvSpPr>
            <p:spPr>
              <a:xfrm>
                <a:off x="-787842" y="1690689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Zh</a:t>
                </a:r>
                <a:endParaRPr lang="zh-TW" altLang="en-US" sz="2400" dirty="0"/>
              </a:p>
            </p:txBody>
          </p:sp>
        </p:grp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781C04EA-570F-4062-AD56-6860D3E7B2B6}"/>
                </a:ext>
              </a:extLst>
            </p:cNvPr>
            <p:cNvSpPr txBox="1"/>
            <p:nvPr/>
          </p:nvSpPr>
          <p:spPr>
            <a:xfrm>
              <a:off x="6705055" y="3980300"/>
              <a:ext cx="48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?</a:t>
              </a:r>
              <a:endParaRPr lang="zh-TW" altLang="en-US" sz="2400" dirty="0"/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0529B5DE-D1DC-409A-87FD-F1E3DB9ED066}"/>
              </a:ext>
            </a:extLst>
          </p:cNvPr>
          <p:cNvGrpSpPr/>
          <p:nvPr/>
        </p:nvGrpSpPr>
        <p:grpSpPr>
          <a:xfrm>
            <a:off x="5952433" y="5279133"/>
            <a:ext cx="1240700" cy="936305"/>
            <a:chOff x="5952433" y="3641366"/>
            <a:chExt cx="1240700" cy="936305"/>
          </a:xfrm>
        </p:grpSpPr>
        <p:grpSp>
          <p:nvGrpSpPr>
            <p:cNvPr id="71" name="群組 70">
              <a:extLst>
                <a:ext uri="{FF2B5EF4-FFF2-40B4-BE49-F238E27FC236}">
                  <a16:creationId xmlns:a16="http://schemas.microsoft.com/office/drawing/2014/main" id="{C6184153-7756-45F1-8A6C-A780A07A209C}"/>
                </a:ext>
              </a:extLst>
            </p:cNvPr>
            <p:cNvGrpSpPr/>
            <p:nvPr/>
          </p:nvGrpSpPr>
          <p:grpSpPr>
            <a:xfrm>
              <a:off x="5952433" y="3641366"/>
              <a:ext cx="902305" cy="936305"/>
              <a:chOff x="-852897" y="1351755"/>
              <a:chExt cx="902305" cy="936305"/>
            </a:xfrm>
          </p:grpSpPr>
          <p:pic>
            <p:nvPicPr>
              <p:cNvPr id="73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94AF47FD-8F9D-495F-A3B2-F824CCB44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2897" y="1351755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81D4FD70-0C0C-4838-96BA-F83384AF02D8}"/>
                  </a:ext>
                </a:extLst>
              </p:cNvPr>
              <p:cNvSpPr txBox="1"/>
              <p:nvPr/>
            </p:nvSpPr>
            <p:spPr>
              <a:xfrm>
                <a:off x="-787842" y="1690689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Zh</a:t>
                </a:r>
                <a:endParaRPr lang="zh-TW" altLang="en-US" sz="2400" dirty="0"/>
              </a:p>
            </p:txBody>
          </p:sp>
        </p:grp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613D4667-3CEE-41FE-9AAE-2DC1A7EBCB6B}"/>
                </a:ext>
              </a:extLst>
            </p:cNvPr>
            <p:cNvSpPr txBox="1"/>
            <p:nvPr/>
          </p:nvSpPr>
          <p:spPr>
            <a:xfrm>
              <a:off x="6705055" y="3980300"/>
              <a:ext cx="48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?</a:t>
              </a:r>
              <a:endParaRPr lang="zh-TW" altLang="en-US" sz="2400" dirty="0"/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14EA3A79-0957-42F6-9EA0-CEF5F6F7D083}"/>
              </a:ext>
            </a:extLst>
          </p:cNvPr>
          <p:cNvGrpSpPr/>
          <p:nvPr/>
        </p:nvGrpSpPr>
        <p:grpSpPr>
          <a:xfrm>
            <a:off x="7792994" y="5279132"/>
            <a:ext cx="1240700" cy="936305"/>
            <a:chOff x="5952433" y="3641366"/>
            <a:chExt cx="1240700" cy="936305"/>
          </a:xfrm>
        </p:grpSpPr>
        <p:grpSp>
          <p:nvGrpSpPr>
            <p:cNvPr id="76" name="群組 75">
              <a:extLst>
                <a:ext uri="{FF2B5EF4-FFF2-40B4-BE49-F238E27FC236}">
                  <a16:creationId xmlns:a16="http://schemas.microsoft.com/office/drawing/2014/main" id="{CA3E1A9C-3A47-47BE-A44C-89297799DAB1}"/>
                </a:ext>
              </a:extLst>
            </p:cNvPr>
            <p:cNvGrpSpPr/>
            <p:nvPr/>
          </p:nvGrpSpPr>
          <p:grpSpPr>
            <a:xfrm>
              <a:off x="5952433" y="3641366"/>
              <a:ext cx="902305" cy="936305"/>
              <a:chOff x="-852897" y="1351755"/>
              <a:chExt cx="902305" cy="936305"/>
            </a:xfrm>
          </p:grpSpPr>
          <p:pic>
            <p:nvPicPr>
              <p:cNvPr id="78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34E05F24-56CD-4A86-A3B8-5CACA826C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2897" y="1351755"/>
                <a:ext cx="902305" cy="936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34499CB4-BC2A-4B65-A62C-E3E13E576DE4}"/>
                  </a:ext>
                </a:extLst>
              </p:cNvPr>
              <p:cNvSpPr txBox="1"/>
              <p:nvPr/>
            </p:nvSpPr>
            <p:spPr>
              <a:xfrm>
                <a:off x="-787842" y="1690689"/>
                <a:ext cx="792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err="1"/>
                  <a:t>Zh</a:t>
                </a:r>
                <a:endParaRPr lang="zh-TW" altLang="en-US" sz="2400" dirty="0"/>
              </a:p>
            </p:txBody>
          </p:sp>
        </p:grp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B4199974-84E3-41DC-8BEE-42575CD74DEA}"/>
                </a:ext>
              </a:extLst>
            </p:cNvPr>
            <p:cNvSpPr txBox="1"/>
            <p:nvPr/>
          </p:nvSpPr>
          <p:spPr>
            <a:xfrm>
              <a:off x="6705055" y="3980300"/>
              <a:ext cx="48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?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783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85D563-AC8D-46E6-B43E-B759B862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Pre-Training (GPT)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90992B-0A6B-4C42-9E1D-A79314212B9A}"/>
              </a:ext>
            </a:extLst>
          </p:cNvPr>
          <p:cNvSpPr/>
          <p:nvPr/>
        </p:nvSpPr>
        <p:spPr>
          <a:xfrm>
            <a:off x="2434435" y="59447"/>
            <a:ext cx="6705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https://d4mucfpksywv.cloudfront.net/better-language-models/language_models_are_unsupervised_multitask_learners.pdf</a:t>
            </a:r>
            <a:endParaRPr lang="zh-TW" altLang="en-US" dirty="0"/>
          </a:p>
        </p:txBody>
      </p:sp>
      <p:pic>
        <p:nvPicPr>
          <p:cNvPr id="1026" name="Picture 2" descr="ãelmo  pngãçåçæå°çµæ">
            <a:extLst>
              <a:ext uri="{FF2B5EF4-FFF2-40B4-BE49-F238E27FC236}">
                <a16:creationId xmlns:a16="http://schemas.microsoft.com/office/drawing/2014/main" id="{5DB63DA3-FAE6-4CA0-9FF5-5F96D3F8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59" y="5981156"/>
            <a:ext cx="212693" cy="3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BERT pngãçåçæå°çµæ">
            <a:extLst>
              <a:ext uri="{FF2B5EF4-FFF2-40B4-BE49-F238E27FC236}">
                <a16:creationId xmlns:a16="http://schemas.microsoft.com/office/drawing/2014/main" id="{700F0D82-0AD1-448A-89D1-605B1716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60" y="5126082"/>
            <a:ext cx="735533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ç¸éåç">
            <a:extLst>
              <a:ext uri="{FF2B5EF4-FFF2-40B4-BE49-F238E27FC236}">
                <a16:creationId xmlns:a16="http://schemas.microsoft.com/office/drawing/2014/main" id="{A3A2D684-8C9C-4C5A-94F3-57A2226E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54" y="972852"/>
            <a:ext cx="6004804" cy="55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DC677FD-74BF-4413-A11A-234021C33233}"/>
              </a:ext>
            </a:extLst>
          </p:cNvPr>
          <p:cNvSpPr/>
          <p:nvPr/>
        </p:nvSpPr>
        <p:spPr>
          <a:xfrm>
            <a:off x="3915539" y="6472112"/>
            <a:ext cx="3742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Source of image: https://huaban.com/pins/1714071707/</a:t>
            </a:r>
            <a:endParaRPr lang="zh-TW" altLang="en-US" sz="1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4C7A54-5245-424D-BDD2-BCB6471F9000}"/>
              </a:ext>
            </a:extLst>
          </p:cNvPr>
          <p:cNvSpPr txBox="1"/>
          <p:nvPr/>
        </p:nvSpPr>
        <p:spPr>
          <a:xfrm>
            <a:off x="904769" y="5015223"/>
            <a:ext cx="97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ELMO (94M)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4E1B12C-577F-4DFC-A2AF-6ACCBC547E38}"/>
              </a:ext>
            </a:extLst>
          </p:cNvPr>
          <p:cNvSpPr txBox="1"/>
          <p:nvPr/>
        </p:nvSpPr>
        <p:spPr>
          <a:xfrm>
            <a:off x="1877042" y="4233910"/>
            <a:ext cx="111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BERT (340M)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8AF16B2-B69F-4C7F-93D7-3967A83E4EAD}"/>
              </a:ext>
            </a:extLst>
          </p:cNvPr>
          <p:cNvSpPr txBox="1"/>
          <p:nvPr/>
        </p:nvSpPr>
        <p:spPr>
          <a:xfrm>
            <a:off x="6999896" y="5645883"/>
            <a:ext cx="131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GPT-2 (1542M)</a:t>
            </a:r>
            <a:endParaRPr lang="zh-TW" altLang="en-US" sz="2400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D74AA3A-19F0-432E-B0DC-99DF1AC47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25" y="1259880"/>
            <a:ext cx="2132541" cy="283561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2583843-6A6A-4633-8A6F-81263F6EEBF3}"/>
              </a:ext>
            </a:extLst>
          </p:cNvPr>
          <p:cNvSpPr/>
          <p:nvPr/>
        </p:nvSpPr>
        <p:spPr>
          <a:xfrm>
            <a:off x="1702280" y="1293161"/>
            <a:ext cx="1044786" cy="28594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2EA1872-CBB2-4857-A1D6-30139B8E7350}"/>
              </a:ext>
            </a:extLst>
          </p:cNvPr>
          <p:cNvSpPr txBox="1"/>
          <p:nvPr/>
        </p:nvSpPr>
        <p:spPr>
          <a:xfrm>
            <a:off x="2761191" y="1348571"/>
            <a:ext cx="2346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Transformer Decoder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0A6B155-38A8-4A19-9268-A346A4389521}"/>
              </a:ext>
            </a:extLst>
          </p:cNvPr>
          <p:cNvCxnSpPr/>
          <p:nvPr/>
        </p:nvCxnSpPr>
        <p:spPr>
          <a:xfrm flipH="1" flipV="1">
            <a:off x="2761191" y="2302678"/>
            <a:ext cx="2024169" cy="7046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A31A16-A898-499B-9CC1-6998F3F79768}"/>
              </a:ext>
            </a:extLst>
          </p:cNvPr>
          <p:cNvSpPr/>
          <p:nvPr/>
        </p:nvSpPr>
        <p:spPr>
          <a:xfrm>
            <a:off x="271081" y="104894"/>
            <a:ext cx="537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Generative Pre-Training (GPT) </a:t>
            </a:r>
            <a:endParaRPr lang="zh-TW" altLang="en-US" sz="3200" b="1" i="1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B405E0-22FE-4D5C-8F7A-F00A113D60B1}"/>
              </a:ext>
            </a:extLst>
          </p:cNvPr>
          <p:cNvSpPr/>
          <p:nvPr/>
        </p:nvSpPr>
        <p:spPr>
          <a:xfrm>
            <a:off x="1025638" y="543282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E3F10FE-B850-4D09-AEEE-CE788FDB9ACE}"/>
              </a:ext>
            </a:extLst>
          </p:cNvPr>
          <p:cNvCxnSpPr/>
          <p:nvPr/>
        </p:nvCxnSpPr>
        <p:spPr>
          <a:xfrm flipV="1">
            <a:off x="1274389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4DEA024-42A4-4196-AE06-28C922BBB26A}"/>
              </a:ext>
            </a:extLst>
          </p:cNvPr>
          <p:cNvSpPr/>
          <p:nvPr/>
        </p:nvSpPr>
        <p:spPr>
          <a:xfrm>
            <a:off x="3301429" y="543282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FD1A0A0-682A-4725-88C3-D96BFC1185AB}"/>
              </a:ext>
            </a:extLst>
          </p:cNvPr>
          <p:cNvCxnSpPr/>
          <p:nvPr/>
        </p:nvCxnSpPr>
        <p:spPr>
          <a:xfrm flipV="1">
            <a:off x="3532711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C1E49B2-1FA9-4422-8940-D7F69A05D6A6}"/>
              </a:ext>
            </a:extLst>
          </p:cNvPr>
          <p:cNvCxnSpPr/>
          <p:nvPr/>
        </p:nvCxnSpPr>
        <p:spPr>
          <a:xfrm flipV="1">
            <a:off x="5778774" y="608587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A5F20741-482F-447C-9686-1C6C37AC72AB}"/>
              </a:ext>
            </a:extLst>
          </p:cNvPr>
          <p:cNvSpPr/>
          <p:nvPr/>
        </p:nvSpPr>
        <p:spPr>
          <a:xfrm>
            <a:off x="5533754" y="544769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645583C-2FC7-48E7-9DD8-7325E4608E84}"/>
              </a:ext>
            </a:extLst>
          </p:cNvPr>
          <p:cNvCxnSpPr/>
          <p:nvPr/>
        </p:nvCxnSpPr>
        <p:spPr>
          <a:xfrm flipV="1">
            <a:off x="8028910" y="610267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693D89DC-66A0-4154-82EF-D892E61F18A7}"/>
              </a:ext>
            </a:extLst>
          </p:cNvPr>
          <p:cNvSpPr/>
          <p:nvPr/>
        </p:nvSpPr>
        <p:spPr>
          <a:xfrm>
            <a:off x="7785218" y="5464497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84AC98D-203D-4265-88ED-A347B1D32096}"/>
              </a:ext>
            </a:extLst>
          </p:cNvPr>
          <p:cNvGrpSpPr/>
          <p:nvPr/>
        </p:nvGrpSpPr>
        <p:grpSpPr>
          <a:xfrm>
            <a:off x="361279" y="4354663"/>
            <a:ext cx="1839368" cy="1052823"/>
            <a:chOff x="401919" y="3795863"/>
            <a:chExt cx="1839368" cy="105282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DA84A4B-6DB6-4A8B-97BA-B4D887F31C13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C7A46505-8975-403D-98D5-BDF8D6036DA0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66F68E9-DCB7-46F0-84FA-927DF4D1162F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ECF205A-6623-4CE7-A22C-E1A4186471D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1188DAD-73BD-469D-8562-E00C04907F63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8CFBA804-8548-4A01-A13F-C1344293320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9CD26CE-99F9-4C8C-9FAC-0040803C4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892D7C2E-540C-4D7A-A80B-ADB27C34341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A7A887C0-A9BD-4DC6-B396-AABCED013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5DAC6E02-78BB-4D60-9FC7-5848CDF43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717C7CB-DB58-4888-ABE1-F1B50C6E6F30}"/>
              </a:ext>
            </a:extLst>
          </p:cNvPr>
          <p:cNvGrpSpPr/>
          <p:nvPr/>
        </p:nvGrpSpPr>
        <p:grpSpPr>
          <a:xfrm>
            <a:off x="2637491" y="4337733"/>
            <a:ext cx="1839368" cy="1052823"/>
            <a:chOff x="401919" y="3795863"/>
            <a:chExt cx="1839368" cy="1052823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C5267E-DD74-4D8A-8891-63D85EC456C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9A890C5E-E339-4586-BA36-E941258F412E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A456918-B481-46BC-8F76-DA9F028D4A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D640DE83-8F20-4464-8C55-8F7DB9FDDAF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19D1787-830A-46FE-A8CB-F8089F21D841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994F1DA-985D-4EAC-93A6-A3C3243AADD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C8DBBF1C-B460-47C1-B8C3-82ED84BDD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48FC101E-C4FD-4BC6-BB56-68D71A178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8806F9B8-F686-4761-8588-81A4A80B4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3EDC8B82-D87B-4D67-A799-53E8D1DE1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C381A95-9E50-437E-B23C-AB4F01551703}"/>
              </a:ext>
            </a:extLst>
          </p:cNvPr>
          <p:cNvGrpSpPr/>
          <p:nvPr/>
        </p:nvGrpSpPr>
        <p:grpSpPr>
          <a:xfrm>
            <a:off x="4881607" y="4348327"/>
            <a:ext cx="1839368" cy="1052823"/>
            <a:chOff x="401919" y="3795863"/>
            <a:chExt cx="1839368" cy="1052823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11F596E-C52B-4DA4-9353-61C0A0D0A0BB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80D652C5-D53B-4B63-BE0A-4A598F382BC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AE8F932-E0F7-4CFB-9B50-FB87D33653E5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3E4EF8AE-0FB1-4718-AC5F-3420BFC88CB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0FF17E5-4617-4901-A544-245293C6603F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AE01DED9-C9A3-47E9-898B-424E112E816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6F2ED776-9AE6-42D6-8FCC-A1AC4DD71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79C6C856-455F-4F0A-A9E5-790FECE776D9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C0B20149-C589-4276-866A-2773C7C27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DFB12D2B-1C62-4BBC-9952-5A6A594FF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D4CFCFC7-0CD9-41BA-A11C-5BF712B51973}"/>
              </a:ext>
            </a:extLst>
          </p:cNvPr>
          <p:cNvGrpSpPr/>
          <p:nvPr/>
        </p:nvGrpSpPr>
        <p:grpSpPr>
          <a:xfrm>
            <a:off x="7134311" y="4361915"/>
            <a:ext cx="1839368" cy="1052823"/>
            <a:chOff x="401919" y="3795863"/>
            <a:chExt cx="1839368" cy="1052823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EF5EAB0-6CB9-47BB-99B6-17626DEC6EC2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7BCEC94A-D5BE-4477-9C26-2E3E51C00DF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6091EE4-982B-4F74-8E10-BCFA494B82B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C03E37E6-37B2-4E0D-BF08-66A0C61A96E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D170548-2CD5-45CB-B6BD-AE6E81103EF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2111BCC2-5F93-4201-8F2E-FED7369CC5AC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E2738B4D-38A5-4497-849B-C9B578BAC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>
              <a:extLst>
                <a:ext uri="{FF2B5EF4-FFF2-40B4-BE49-F238E27FC236}">
                  <a16:creationId xmlns:a16="http://schemas.microsoft.com/office/drawing/2014/main" id="{7E2030D0-3678-44A1-B94E-6DE06FE6E04C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59DDC837-51BC-4548-8B0A-AF6A21068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36B99B11-36FA-4F37-8929-E2969C252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/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/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/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/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>
            <a:extLst>
              <a:ext uri="{FF2B5EF4-FFF2-40B4-BE49-F238E27FC236}">
                <a16:creationId xmlns:a16="http://schemas.microsoft.com/office/drawing/2014/main" id="{7E414FF9-88A7-4DE1-B975-00A89C2880E7}"/>
              </a:ext>
            </a:extLst>
          </p:cNvPr>
          <p:cNvSpPr/>
          <p:nvPr/>
        </p:nvSpPr>
        <p:spPr>
          <a:xfrm>
            <a:off x="2687731" y="4244523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76D2515-A2B1-44BD-BEBF-37C502B0BFA0}"/>
              </a:ext>
            </a:extLst>
          </p:cNvPr>
          <p:cNvSpPr txBox="1"/>
          <p:nvPr/>
        </p:nvSpPr>
        <p:spPr>
          <a:xfrm>
            <a:off x="459990" y="6361421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&lt;BOS&gt;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7CDA9329-2674-4D25-A501-CD660DD461B5}"/>
              </a:ext>
            </a:extLst>
          </p:cNvPr>
          <p:cNvSpPr txBox="1"/>
          <p:nvPr/>
        </p:nvSpPr>
        <p:spPr>
          <a:xfrm>
            <a:off x="2710124" y="6361421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95CC5773-35CF-42A3-B121-4550C240DB85}"/>
              </a:ext>
            </a:extLst>
          </p:cNvPr>
          <p:cNvCxnSpPr>
            <a:cxnSpLocks/>
            <a:stCxn id="39" idx="0"/>
            <a:endCxn id="79" idx="4"/>
          </p:cNvCxnSpPr>
          <p:nvPr/>
        </p:nvCxnSpPr>
        <p:spPr>
          <a:xfrm flipH="1" flipV="1">
            <a:off x="3290540" y="3527697"/>
            <a:ext cx="234539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1CA279FD-3FAE-4197-A576-BB0E645E0196}"/>
              </a:ext>
            </a:extLst>
          </p:cNvPr>
          <p:cNvCxnSpPr>
            <a:cxnSpLocks/>
            <a:stCxn id="41" idx="0"/>
            <a:endCxn id="78" idx="5"/>
          </p:cNvCxnSpPr>
          <p:nvPr/>
        </p:nvCxnSpPr>
        <p:spPr>
          <a:xfrm flipH="1" flipV="1">
            <a:off x="1056503" y="3492870"/>
            <a:ext cx="1906473" cy="844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34821406-BDB5-4BEE-BC83-0FD030CA36EB}"/>
              </a:ext>
            </a:extLst>
          </p:cNvPr>
          <p:cNvSpPr/>
          <p:nvPr/>
        </p:nvSpPr>
        <p:spPr>
          <a:xfrm>
            <a:off x="902863" y="333923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02D99075-062C-4DB7-85F3-030E65C0F9F9}"/>
              </a:ext>
            </a:extLst>
          </p:cNvPr>
          <p:cNvSpPr/>
          <p:nvPr/>
        </p:nvSpPr>
        <p:spPr>
          <a:xfrm>
            <a:off x="3200540" y="334769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95EE0D85-B670-4152-9322-14EEC50CC98A}"/>
              </a:ext>
            </a:extLst>
          </p:cNvPr>
          <p:cNvCxnSpPr>
            <a:cxnSpLocks/>
            <a:stCxn id="41" idx="0"/>
            <a:endCxn id="79" idx="4"/>
          </p:cNvCxnSpPr>
          <p:nvPr/>
        </p:nvCxnSpPr>
        <p:spPr>
          <a:xfrm flipV="1">
            <a:off x="2962976" y="3527697"/>
            <a:ext cx="327564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04235E0A-CA15-4414-91C0-94B418B8E1D9}"/>
              </a:ext>
            </a:extLst>
          </p:cNvPr>
          <p:cNvCxnSpPr>
            <a:cxnSpLocks/>
            <a:stCxn id="28" idx="0"/>
            <a:endCxn id="78" idx="4"/>
          </p:cNvCxnSpPr>
          <p:nvPr/>
        </p:nvCxnSpPr>
        <p:spPr>
          <a:xfrm flipH="1" flipV="1">
            <a:off x="992863" y="3519230"/>
            <a:ext cx="256004" cy="8354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/>
              <p:nvPr/>
            </p:nvSpPr>
            <p:spPr>
              <a:xfrm>
                <a:off x="826779" y="2920769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9" y="2920769"/>
                <a:ext cx="572208" cy="385555"/>
              </a:xfrm>
              <a:prstGeom prst="rect">
                <a:avLst/>
              </a:prstGeom>
              <a:blipFill>
                <a:blip r:embed="rId23"/>
                <a:stretch>
                  <a:fillRect l="-7527" t="-14286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/>
              <p:nvPr/>
            </p:nvSpPr>
            <p:spPr>
              <a:xfrm>
                <a:off x="3099377" y="2920769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77" y="2920769"/>
                <a:ext cx="572208" cy="385555"/>
              </a:xfrm>
              <a:prstGeom prst="rect">
                <a:avLst/>
              </a:prstGeom>
              <a:blipFill>
                <a:blip r:embed="rId24"/>
                <a:stretch>
                  <a:fillRect l="-6383" t="-14286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群組 83">
            <a:extLst>
              <a:ext uri="{FF2B5EF4-FFF2-40B4-BE49-F238E27FC236}">
                <a16:creationId xmlns:a16="http://schemas.microsoft.com/office/drawing/2014/main" id="{D101D0BB-250C-4CBE-B0A8-643E12DA88D1}"/>
              </a:ext>
            </a:extLst>
          </p:cNvPr>
          <p:cNvGrpSpPr/>
          <p:nvPr/>
        </p:nvGrpSpPr>
        <p:grpSpPr>
          <a:xfrm>
            <a:off x="3185920" y="2181881"/>
            <a:ext cx="715161" cy="605813"/>
            <a:chOff x="635402" y="1337615"/>
            <a:chExt cx="715161" cy="60581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1DD406D-EDF5-4F56-9B78-CC77BD25D36D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49423E49-A3F3-4665-9D95-F9DB6BB35698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CA95C29B-A8FB-4FE4-AABB-D4B658CBA961}"/>
              </a:ext>
            </a:extLst>
          </p:cNvPr>
          <p:cNvCxnSpPr>
            <a:cxnSpLocks/>
            <a:stCxn id="26" idx="0"/>
            <a:endCxn id="89" idx="2"/>
          </p:cNvCxnSpPr>
          <p:nvPr/>
        </p:nvCxnSpPr>
        <p:spPr>
          <a:xfrm flipH="1" flipV="1">
            <a:off x="1821015" y="3608992"/>
            <a:ext cx="230" cy="745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E9B9AF86-F1E0-47D6-A181-15E01A34BAC9}"/>
              </a:ext>
            </a:extLst>
          </p:cNvPr>
          <p:cNvGrpSpPr/>
          <p:nvPr/>
        </p:nvGrpSpPr>
        <p:grpSpPr>
          <a:xfrm>
            <a:off x="1671823" y="3298979"/>
            <a:ext cx="298383" cy="310013"/>
            <a:chOff x="-105878" y="1740168"/>
            <a:chExt cx="461666" cy="461665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66BFDE00-70B6-483A-AD1D-B4A9194FDF8F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DBFDCE17-D520-4606-A733-9C1D8FDE35F4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1" name="直線接點 90">
                <a:extLst>
                  <a:ext uri="{FF2B5EF4-FFF2-40B4-BE49-F238E27FC236}">
                    <a16:creationId xmlns:a16="http://schemas.microsoft.com/office/drawing/2014/main" id="{C6BF7F5D-DC54-48CD-A339-FBC15950FE7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>
                <a:extLst>
                  <a:ext uri="{FF2B5EF4-FFF2-40B4-BE49-F238E27FC236}">
                    <a16:creationId xmlns:a16="http://schemas.microsoft.com/office/drawing/2014/main" id="{CF597AEF-BBD6-4C90-93BA-C20C179C3C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8A770F34-3D7C-4956-B071-E882F9A95388}"/>
              </a:ext>
            </a:extLst>
          </p:cNvPr>
          <p:cNvCxnSpPr>
            <a:cxnSpLocks/>
            <a:stCxn id="37" idx="0"/>
            <a:endCxn id="95" idx="2"/>
          </p:cNvCxnSpPr>
          <p:nvPr/>
        </p:nvCxnSpPr>
        <p:spPr>
          <a:xfrm flipH="1" flipV="1">
            <a:off x="4083594" y="3616570"/>
            <a:ext cx="13863" cy="721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26AC8843-B210-4EF0-AF2A-6E185A91B16E}"/>
              </a:ext>
            </a:extLst>
          </p:cNvPr>
          <p:cNvGrpSpPr/>
          <p:nvPr/>
        </p:nvGrpSpPr>
        <p:grpSpPr>
          <a:xfrm>
            <a:off x="3934402" y="3306557"/>
            <a:ext cx="298383" cy="310013"/>
            <a:chOff x="-105878" y="1740168"/>
            <a:chExt cx="461666" cy="461665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8029292D-EB00-450D-9FEA-8C7839B91F8A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103F8059-80CF-496F-BF4C-26DB5F310CC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7" name="直線接點 96">
                <a:extLst>
                  <a:ext uri="{FF2B5EF4-FFF2-40B4-BE49-F238E27FC236}">
                    <a16:creationId xmlns:a16="http://schemas.microsoft.com/office/drawing/2014/main" id="{0C9CFBC3-A78C-4B1F-9CD8-496738ABE5C9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>
                <a:extLst>
                  <a:ext uri="{FF2B5EF4-FFF2-40B4-BE49-F238E27FC236}">
                    <a16:creationId xmlns:a16="http://schemas.microsoft.com/office/drawing/2014/main" id="{9298113B-9FC3-46D9-80B9-0E6E840E85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1E605275-E0BD-4148-B138-CDB3DA779DC1}"/>
              </a:ext>
            </a:extLst>
          </p:cNvPr>
          <p:cNvCxnSpPr>
            <a:cxnSpLocks/>
          </p:cNvCxnSpPr>
          <p:nvPr/>
        </p:nvCxnSpPr>
        <p:spPr>
          <a:xfrm flipH="1" flipV="1">
            <a:off x="1821014" y="2484787"/>
            <a:ext cx="0" cy="79261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04465711-EC22-45DA-ACAB-426B3001976F}"/>
              </a:ext>
            </a:extLst>
          </p:cNvPr>
          <p:cNvCxnSpPr>
            <a:cxnSpLocks/>
          </p:cNvCxnSpPr>
          <p:nvPr/>
        </p:nvCxnSpPr>
        <p:spPr>
          <a:xfrm flipV="1">
            <a:off x="4083489" y="2469530"/>
            <a:ext cx="0" cy="8474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96C7B142-1D8F-4B09-A378-CA243180AA4F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1115186" y="3441223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3F3B5D6A-1772-43DF-9089-B99817BE418D}"/>
              </a:ext>
            </a:extLst>
          </p:cNvPr>
          <p:cNvCxnSpPr>
            <a:cxnSpLocks/>
          </p:cNvCxnSpPr>
          <p:nvPr/>
        </p:nvCxnSpPr>
        <p:spPr>
          <a:xfrm>
            <a:off x="3408876" y="3459565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B5BFBE6F-EDC1-4368-B796-CE12FE46248F}"/>
              </a:ext>
            </a:extLst>
          </p:cNvPr>
          <p:cNvCxnSpPr>
            <a:cxnSpLocks/>
          </p:cNvCxnSpPr>
          <p:nvPr/>
        </p:nvCxnSpPr>
        <p:spPr>
          <a:xfrm>
            <a:off x="1821015" y="2469530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AC8F132-6B86-41E4-AFB5-DB9FCEA0487B}"/>
              </a:ext>
            </a:extLst>
          </p:cNvPr>
          <p:cNvSpPr txBox="1"/>
          <p:nvPr/>
        </p:nvSpPr>
        <p:spPr>
          <a:xfrm>
            <a:off x="2516247" y="1463586"/>
            <a:ext cx="22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Many Layers …</a:t>
            </a:r>
            <a:endParaRPr lang="zh-TW" altLang="en-US" sz="2400" dirty="0"/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0EE0EFC-FFB3-4292-98A7-361D29738066}"/>
              </a:ext>
            </a:extLst>
          </p:cNvPr>
          <p:cNvCxnSpPr>
            <a:cxnSpLocks/>
          </p:cNvCxnSpPr>
          <p:nvPr/>
        </p:nvCxnSpPr>
        <p:spPr>
          <a:xfrm flipV="1">
            <a:off x="3522551" y="1883956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7BD6FE8-A91D-470C-B94B-58B18122B2FE}"/>
              </a:ext>
            </a:extLst>
          </p:cNvPr>
          <p:cNvCxnSpPr>
            <a:cxnSpLocks/>
          </p:cNvCxnSpPr>
          <p:nvPr/>
        </p:nvCxnSpPr>
        <p:spPr>
          <a:xfrm flipV="1">
            <a:off x="3514540" y="1289223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78593491-5EB0-46D7-89FC-162E36F12E14}"/>
              </a:ext>
            </a:extLst>
          </p:cNvPr>
          <p:cNvSpPr txBox="1"/>
          <p:nvPr/>
        </p:nvSpPr>
        <p:spPr>
          <a:xfrm>
            <a:off x="2704036" y="782852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CD7FCCDB-FCD0-40B7-9236-D7EEBF1B961A}"/>
              </a:ext>
            </a:extLst>
          </p:cNvPr>
          <p:cNvCxnSpPr>
            <a:cxnSpLocks/>
          </p:cNvCxnSpPr>
          <p:nvPr/>
        </p:nvCxnSpPr>
        <p:spPr>
          <a:xfrm flipH="1">
            <a:off x="3779260" y="2492235"/>
            <a:ext cx="34001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8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79" grpId="0" animBg="1"/>
      <p:bldP spid="82" grpId="0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A31A16-A898-499B-9CC1-6998F3F79768}"/>
              </a:ext>
            </a:extLst>
          </p:cNvPr>
          <p:cNvSpPr/>
          <p:nvPr/>
        </p:nvSpPr>
        <p:spPr>
          <a:xfrm>
            <a:off x="271081" y="104894"/>
            <a:ext cx="537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Generative Pre-Training (GPT) </a:t>
            </a:r>
            <a:endParaRPr lang="zh-TW" altLang="en-US" sz="3200" b="1" i="1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B405E0-22FE-4D5C-8F7A-F00A113D60B1}"/>
              </a:ext>
            </a:extLst>
          </p:cNvPr>
          <p:cNvSpPr/>
          <p:nvPr/>
        </p:nvSpPr>
        <p:spPr>
          <a:xfrm>
            <a:off x="1025638" y="543282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E3F10FE-B850-4D09-AEEE-CE788FDB9ACE}"/>
              </a:ext>
            </a:extLst>
          </p:cNvPr>
          <p:cNvCxnSpPr/>
          <p:nvPr/>
        </p:nvCxnSpPr>
        <p:spPr>
          <a:xfrm flipV="1">
            <a:off x="1274389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4DEA024-42A4-4196-AE06-28C922BBB26A}"/>
              </a:ext>
            </a:extLst>
          </p:cNvPr>
          <p:cNvSpPr/>
          <p:nvPr/>
        </p:nvSpPr>
        <p:spPr>
          <a:xfrm>
            <a:off x="3301429" y="543282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FD1A0A0-682A-4725-88C3-D96BFC1185AB}"/>
              </a:ext>
            </a:extLst>
          </p:cNvPr>
          <p:cNvCxnSpPr/>
          <p:nvPr/>
        </p:nvCxnSpPr>
        <p:spPr>
          <a:xfrm flipV="1">
            <a:off x="3532711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C1E49B2-1FA9-4422-8940-D7F69A05D6A6}"/>
              </a:ext>
            </a:extLst>
          </p:cNvPr>
          <p:cNvCxnSpPr/>
          <p:nvPr/>
        </p:nvCxnSpPr>
        <p:spPr>
          <a:xfrm flipV="1">
            <a:off x="5778774" y="608587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A5F20741-482F-447C-9686-1C6C37AC72AB}"/>
              </a:ext>
            </a:extLst>
          </p:cNvPr>
          <p:cNvSpPr/>
          <p:nvPr/>
        </p:nvSpPr>
        <p:spPr>
          <a:xfrm>
            <a:off x="5533754" y="544769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645583C-2FC7-48E7-9DD8-7325E4608E84}"/>
              </a:ext>
            </a:extLst>
          </p:cNvPr>
          <p:cNvCxnSpPr/>
          <p:nvPr/>
        </p:nvCxnSpPr>
        <p:spPr>
          <a:xfrm flipV="1">
            <a:off x="8028910" y="610267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693D89DC-66A0-4154-82EF-D892E61F18A7}"/>
              </a:ext>
            </a:extLst>
          </p:cNvPr>
          <p:cNvSpPr/>
          <p:nvPr/>
        </p:nvSpPr>
        <p:spPr>
          <a:xfrm>
            <a:off x="7785218" y="5464497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84AC98D-203D-4265-88ED-A347B1D32096}"/>
              </a:ext>
            </a:extLst>
          </p:cNvPr>
          <p:cNvGrpSpPr/>
          <p:nvPr/>
        </p:nvGrpSpPr>
        <p:grpSpPr>
          <a:xfrm>
            <a:off x="361279" y="4354663"/>
            <a:ext cx="1839368" cy="1052823"/>
            <a:chOff x="401919" y="3795863"/>
            <a:chExt cx="1839368" cy="105282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DA84A4B-6DB6-4A8B-97BA-B4D887F31C13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C7A46505-8975-403D-98D5-BDF8D6036DA0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66F68E9-DCB7-46F0-84FA-927DF4D1162F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ECF205A-6623-4CE7-A22C-E1A4186471D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1188DAD-73BD-469D-8562-E00C04907F63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8CFBA804-8548-4A01-A13F-C1344293320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9CD26CE-99F9-4C8C-9FAC-0040803C4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892D7C2E-540C-4D7A-A80B-ADB27C34341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A7A887C0-A9BD-4DC6-B396-AABCED013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5DAC6E02-78BB-4D60-9FC7-5848CDF43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717C7CB-DB58-4888-ABE1-F1B50C6E6F30}"/>
              </a:ext>
            </a:extLst>
          </p:cNvPr>
          <p:cNvGrpSpPr/>
          <p:nvPr/>
        </p:nvGrpSpPr>
        <p:grpSpPr>
          <a:xfrm>
            <a:off x="2637491" y="4337733"/>
            <a:ext cx="1839368" cy="1052823"/>
            <a:chOff x="401919" y="3795863"/>
            <a:chExt cx="1839368" cy="1052823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C5267E-DD74-4D8A-8891-63D85EC456C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9A890C5E-E339-4586-BA36-E941258F412E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A456918-B481-46BC-8F76-DA9F028D4A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D640DE83-8F20-4464-8C55-8F7DB9FDDAF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19D1787-830A-46FE-A8CB-F8089F21D841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994F1DA-985D-4EAC-93A6-A3C3243AADD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C8DBBF1C-B460-47C1-B8C3-82ED84BDD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48FC101E-C4FD-4BC6-BB56-68D71A178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8806F9B8-F686-4761-8588-81A4A80B4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3EDC8B82-D87B-4D67-A799-53E8D1DE1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C381A95-9E50-437E-B23C-AB4F01551703}"/>
              </a:ext>
            </a:extLst>
          </p:cNvPr>
          <p:cNvGrpSpPr/>
          <p:nvPr/>
        </p:nvGrpSpPr>
        <p:grpSpPr>
          <a:xfrm>
            <a:off x="4881607" y="4348327"/>
            <a:ext cx="1839368" cy="1052823"/>
            <a:chOff x="401919" y="3795863"/>
            <a:chExt cx="1839368" cy="1052823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11F596E-C52B-4DA4-9353-61C0A0D0A0BB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80D652C5-D53B-4B63-BE0A-4A598F382BC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AE8F932-E0F7-4CFB-9B50-FB87D33653E5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3E4EF8AE-0FB1-4718-AC5F-3420BFC88CB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0FF17E5-4617-4901-A544-245293C6603F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AE01DED9-C9A3-47E9-898B-424E112E816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6F2ED776-9AE6-42D6-8FCC-A1AC4DD71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79C6C856-455F-4F0A-A9E5-790FECE776D9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C0B20149-C589-4276-866A-2773C7C27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DFB12D2B-1C62-4BBC-9952-5A6A594FF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D4CFCFC7-0CD9-41BA-A11C-5BF712B51973}"/>
              </a:ext>
            </a:extLst>
          </p:cNvPr>
          <p:cNvGrpSpPr/>
          <p:nvPr/>
        </p:nvGrpSpPr>
        <p:grpSpPr>
          <a:xfrm>
            <a:off x="7134311" y="4361915"/>
            <a:ext cx="1839368" cy="1052823"/>
            <a:chOff x="401919" y="3795863"/>
            <a:chExt cx="1839368" cy="1052823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EF5EAB0-6CB9-47BB-99B6-17626DEC6EC2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7BCEC94A-D5BE-4477-9C26-2E3E51C00DF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6091EE4-982B-4F74-8E10-BCFA494B82B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C03E37E6-37B2-4E0D-BF08-66A0C61A96E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D170548-2CD5-45CB-B6BD-AE6E81103EF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2111BCC2-5F93-4201-8F2E-FED7369CC5AC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E2738B4D-38A5-4497-849B-C9B578BAC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>
              <a:extLst>
                <a:ext uri="{FF2B5EF4-FFF2-40B4-BE49-F238E27FC236}">
                  <a16:creationId xmlns:a16="http://schemas.microsoft.com/office/drawing/2014/main" id="{7E2030D0-3678-44A1-B94E-6DE06FE6E04C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59DDC837-51BC-4548-8B0A-AF6A21068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36B99B11-36FA-4F37-8929-E2969C252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/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/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/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/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>
            <a:extLst>
              <a:ext uri="{FF2B5EF4-FFF2-40B4-BE49-F238E27FC236}">
                <a16:creationId xmlns:a16="http://schemas.microsoft.com/office/drawing/2014/main" id="{7E414FF9-88A7-4DE1-B975-00A89C2880E7}"/>
              </a:ext>
            </a:extLst>
          </p:cNvPr>
          <p:cNvSpPr/>
          <p:nvPr/>
        </p:nvSpPr>
        <p:spPr>
          <a:xfrm>
            <a:off x="4964991" y="4244523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76D2515-A2B1-44BD-BEBF-37C502B0BFA0}"/>
              </a:ext>
            </a:extLst>
          </p:cNvPr>
          <p:cNvSpPr txBox="1"/>
          <p:nvPr/>
        </p:nvSpPr>
        <p:spPr>
          <a:xfrm>
            <a:off x="459990" y="6361421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&lt;BOS&gt;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7CDA9329-2674-4D25-A501-CD660DD461B5}"/>
              </a:ext>
            </a:extLst>
          </p:cNvPr>
          <p:cNvSpPr txBox="1"/>
          <p:nvPr/>
        </p:nvSpPr>
        <p:spPr>
          <a:xfrm>
            <a:off x="2710124" y="6361421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95CC5773-35CF-42A3-B121-4550C240DB85}"/>
              </a:ext>
            </a:extLst>
          </p:cNvPr>
          <p:cNvCxnSpPr>
            <a:cxnSpLocks/>
            <a:endCxn id="79" idx="4"/>
          </p:cNvCxnSpPr>
          <p:nvPr/>
        </p:nvCxnSpPr>
        <p:spPr>
          <a:xfrm flipH="1" flipV="1">
            <a:off x="5569898" y="3526513"/>
            <a:ext cx="234539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1CA279FD-3FAE-4197-A576-BB0E645E0196}"/>
              </a:ext>
            </a:extLst>
          </p:cNvPr>
          <p:cNvCxnSpPr>
            <a:cxnSpLocks/>
            <a:endCxn id="78" idx="5"/>
          </p:cNvCxnSpPr>
          <p:nvPr/>
        </p:nvCxnSpPr>
        <p:spPr>
          <a:xfrm flipH="1" flipV="1">
            <a:off x="3335861" y="3491686"/>
            <a:ext cx="1906473" cy="844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34821406-BDB5-4BEE-BC83-0FD030CA36EB}"/>
              </a:ext>
            </a:extLst>
          </p:cNvPr>
          <p:cNvSpPr/>
          <p:nvPr/>
        </p:nvSpPr>
        <p:spPr>
          <a:xfrm>
            <a:off x="3182221" y="333804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02D99075-062C-4DB7-85F3-030E65C0F9F9}"/>
              </a:ext>
            </a:extLst>
          </p:cNvPr>
          <p:cNvSpPr/>
          <p:nvPr/>
        </p:nvSpPr>
        <p:spPr>
          <a:xfrm>
            <a:off x="5479898" y="334651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95EE0D85-B670-4152-9322-14EEC50CC98A}"/>
              </a:ext>
            </a:extLst>
          </p:cNvPr>
          <p:cNvCxnSpPr>
            <a:cxnSpLocks/>
            <a:endCxn id="79" idx="4"/>
          </p:cNvCxnSpPr>
          <p:nvPr/>
        </p:nvCxnSpPr>
        <p:spPr>
          <a:xfrm flipV="1">
            <a:off x="5242334" y="3526513"/>
            <a:ext cx="327564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04235E0A-CA15-4414-91C0-94B418B8E1D9}"/>
              </a:ext>
            </a:extLst>
          </p:cNvPr>
          <p:cNvCxnSpPr>
            <a:cxnSpLocks/>
            <a:endCxn id="78" idx="4"/>
          </p:cNvCxnSpPr>
          <p:nvPr/>
        </p:nvCxnSpPr>
        <p:spPr>
          <a:xfrm flipH="1" flipV="1">
            <a:off x="3272221" y="3518046"/>
            <a:ext cx="256004" cy="8354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/>
              <p:nvPr/>
            </p:nvSpPr>
            <p:spPr>
              <a:xfrm>
                <a:off x="3106137" y="291958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37" y="2919585"/>
                <a:ext cx="572208" cy="385555"/>
              </a:xfrm>
              <a:prstGeom prst="rect">
                <a:avLst/>
              </a:prstGeom>
              <a:blipFill>
                <a:blip r:embed="rId23"/>
                <a:stretch>
                  <a:fillRect l="-7527" t="-15873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/>
              <p:nvPr/>
            </p:nvSpPr>
            <p:spPr>
              <a:xfrm>
                <a:off x="5378735" y="291958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35" y="2919585"/>
                <a:ext cx="572208" cy="385555"/>
              </a:xfrm>
              <a:prstGeom prst="rect">
                <a:avLst/>
              </a:prstGeom>
              <a:blipFill>
                <a:blip r:embed="rId24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群組 83">
            <a:extLst>
              <a:ext uri="{FF2B5EF4-FFF2-40B4-BE49-F238E27FC236}">
                <a16:creationId xmlns:a16="http://schemas.microsoft.com/office/drawing/2014/main" id="{D101D0BB-250C-4CBE-B0A8-643E12DA88D1}"/>
              </a:ext>
            </a:extLst>
          </p:cNvPr>
          <p:cNvGrpSpPr/>
          <p:nvPr/>
        </p:nvGrpSpPr>
        <p:grpSpPr>
          <a:xfrm>
            <a:off x="5465278" y="2180697"/>
            <a:ext cx="715161" cy="605813"/>
            <a:chOff x="635402" y="1337615"/>
            <a:chExt cx="715161" cy="60581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1DD406D-EDF5-4F56-9B78-CC77BD25D36D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49423E49-A3F3-4665-9D95-F9DB6BB35698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49423E49-A3F3-4665-9D95-F9DB6BB35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CA95C29B-A8FB-4FE4-AABB-D4B658CBA961}"/>
              </a:ext>
            </a:extLst>
          </p:cNvPr>
          <p:cNvCxnSpPr>
            <a:cxnSpLocks/>
            <a:endCxn id="89" idx="2"/>
          </p:cNvCxnSpPr>
          <p:nvPr/>
        </p:nvCxnSpPr>
        <p:spPr>
          <a:xfrm flipH="1" flipV="1">
            <a:off x="4100373" y="3607808"/>
            <a:ext cx="230" cy="745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E9B9AF86-F1E0-47D6-A181-15E01A34BAC9}"/>
              </a:ext>
            </a:extLst>
          </p:cNvPr>
          <p:cNvGrpSpPr/>
          <p:nvPr/>
        </p:nvGrpSpPr>
        <p:grpSpPr>
          <a:xfrm>
            <a:off x="3951181" y="3297795"/>
            <a:ext cx="298383" cy="310013"/>
            <a:chOff x="-105878" y="1740168"/>
            <a:chExt cx="461666" cy="461665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66BFDE00-70B6-483A-AD1D-B4A9194FDF8F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DBFDCE17-D520-4606-A733-9C1D8FDE35F4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1" name="直線接點 90">
                <a:extLst>
                  <a:ext uri="{FF2B5EF4-FFF2-40B4-BE49-F238E27FC236}">
                    <a16:creationId xmlns:a16="http://schemas.microsoft.com/office/drawing/2014/main" id="{C6BF7F5D-DC54-48CD-A339-FBC15950FE7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>
                <a:extLst>
                  <a:ext uri="{FF2B5EF4-FFF2-40B4-BE49-F238E27FC236}">
                    <a16:creationId xmlns:a16="http://schemas.microsoft.com/office/drawing/2014/main" id="{CF597AEF-BBD6-4C90-93BA-C20C179C3C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8A770F34-3D7C-4956-B071-E882F9A95388}"/>
              </a:ext>
            </a:extLst>
          </p:cNvPr>
          <p:cNvCxnSpPr>
            <a:cxnSpLocks/>
            <a:endCxn id="95" idx="2"/>
          </p:cNvCxnSpPr>
          <p:nvPr/>
        </p:nvCxnSpPr>
        <p:spPr>
          <a:xfrm flipH="1" flipV="1">
            <a:off x="6362952" y="3615386"/>
            <a:ext cx="13863" cy="721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26AC8843-B210-4EF0-AF2A-6E185A91B16E}"/>
              </a:ext>
            </a:extLst>
          </p:cNvPr>
          <p:cNvGrpSpPr/>
          <p:nvPr/>
        </p:nvGrpSpPr>
        <p:grpSpPr>
          <a:xfrm>
            <a:off x="6213760" y="3305373"/>
            <a:ext cx="298383" cy="310013"/>
            <a:chOff x="-105878" y="1740168"/>
            <a:chExt cx="461666" cy="461665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8029292D-EB00-450D-9FEA-8C7839B91F8A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103F8059-80CF-496F-BF4C-26DB5F310CC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7" name="直線接點 96">
                <a:extLst>
                  <a:ext uri="{FF2B5EF4-FFF2-40B4-BE49-F238E27FC236}">
                    <a16:creationId xmlns:a16="http://schemas.microsoft.com/office/drawing/2014/main" id="{0C9CFBC3-A78C-4B1F-9CD8-496738ABE5C9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>
                <a:extLst>
                  <a:ext uri="{FF2B5EF4-FFF2-40B4-BE49-F238E27FC236}">
                    <a16:creationId xmlns:a16="http://schemas.microsoft.com/office/drawing/2014/main" id="{9298113B-9FC3-46D9-80B9-0E6E840E85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1E605275-E0BD-4148-B138-CDB3DA779DC1}"/>
              </a:ext>
            </a:extLst>
          </p:cNvPr>
          <p:cNvCxnSpPr>
            <a:cxnSpLocks/>
          </p:cNvCxnSpPr>
          <p:nvPr/>
        </p:nvCxnSpPr>
        <p:spPr>
          <a:xfrm flipH="1" flipV="1">
            <a:off x="4100372" y="2483603"/>
            <a:ext cx="0" cy="79261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04465711-EC22-45DA-ACAB-426B3001976F}"/>
              </a:ext>
            </a:extLst>
          </p:cNvPr>
          <p:cNvCxnSpPr>
            <a:cxnSpLocks/>
          </p:cNvCxnSpPr>
          <p:nvPr/>
        </p:nvCxnSpPr>
        <p:spPr>
          <a:xfrm flipV="1">
            <a:off x="6362847" y="2468346"/>
            <a:ext cx="0" cy="8474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96C7B142-1D8F-4B09-A378-CA243180AA4F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3394544" y="3440039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3F3B5D6A-1772-43DF-9089-B99817BE418D}"/>
              </a:ext>
            </a:extLst>
          </p:cNvPr>
          <p:cNvCxnSpPr>
            <a:cxnSpLocks/>
          </p:cNvCxnSpPr>
          <p:nvPr/>
        </p:nvCxnSpPr>
        <p:spPr>
          <a:xfrm>
            <a:off x="5688234" y="345838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B5BFBE6F-EDC1-4368-B796-CE12FE46248F}"/>
              </a:ext>
            </a:extLst>
          </p:cNvPr>
          <p:cNvCxnSpPr>
            <a:cxnSpLocks/>
          </p:cNvCxnSpPr>
          <p:nvPr/>
        </p:nvCxnSpPr>
        <p:spPr>
          <a:xfrm>
            <a:off x="4100373" y="2468346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AC8F132-6B86-41E4-AFB5-DB9FCEA0487B}"/>
              </a:ext>
            </a:extLst>
          </p:cNvPr>
          <p:cNvSpPr txBox="1"/>
          <p:nvPr/>
        </p:nvSpPr>
        <p:spPr>
          <a:xfrm>
            <a:off x="4795605" y="1462402"/>
            <a:ext cx="22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Many Layers …</a:t>
            </a:r>
            <a:endParaRPr lang="zh-TW" altLang="en-US" sz="2400" dirty="0"/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0EE0EFC-FFB3-4292-98A7-361D29738066}"/>
              </a:ext>
            </a:extLst>
          </p:cNvPr>
          <p:cNvCxnSpPr>
            <a:cxnSpLocks/>
          </p:cNvCxnSpPr>
          <p:nvPr/>
        </p:nvCxnSpPr>
        <p:spPr>
          <a:xfrm flipV="1">
            <a:off x="5801909" y="1882772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7BD6FE8-A91D-470C-B94B-58B18122B2FE}"/>
              </a:ext>
            </a:extLst>
          </p:cNvPr>
          <p:cNvCxnSpPr>
            <a:cxnSpLocks/>
          </p:cNvCxnSpPr>
          <p:nvPr/>
        </p:nvCxnSpPr>
        <p:spPr>
          <a:xfrm flipV="1">
            <a:off x="5793898" y="1288039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78593491-5EB0-46D7-89FC-162E36F12E14}"/>
              </a:ext>
            </a:extLst>
          </p:cNvPr>
          <p:cNvSpPr txBox="1"/>
          <p:nvPr/>
        </p:nvSpPr>
        <p:spPr>
          <a:xfrm>
            <a:off x="4983394" y="781668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CD7FCCDB-FCD0-40B7-9236-D7EEBF1B961A}"/>
              </a:ext>
            </a:extLst>
          </p:cNvPr>
          <p:cNvCxnSpPr>
            <a:cxnSpLocks/>
          </p:cNvCxnSpPr>
          <p:nvPr/>
        </p:nvCxnSpPr>
        <p:spPr>
          <a:xfrm flipH="1">
            <a:off x="6028138" y="2491051"/>
            <a:ext cx="34001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38C9157A-4BDD-48C7-84BA-791BE2C89210}"/>
              </a:ext>
            </a:extLst>
          </p:cNvPr>
          <p:cNvSpPr txBox="1"/>
          <p:nvPr/>
        </p:nvSpPr>
        <p:spPr>
          <a:xfrm>
            <a:off x="4959428" y="6353329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63CBFE0E-25AB-44C3-8884-3EB6595814F6}"/>
              </a:ext>
            </a:extLst>
          </p:cNvPr>
          <p:cNvCxnSpPr>
            <a:cxnSpLocks/>
            <a:stCxn id="52" idx="0"/>
            <a:endCxn id="108" idx="5"/>
          </p:cNvCxnSpPr>
          <p:nvPr/>
        </p:nvCxnSpPr>
        <p:spPr>
          <a:xfrm flipH="1" flipV="1">
            <a:off x="1030118" y="3530403"/>
            <a:ext cx="4176974" cy="817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橢圓 107">
            <a:extLst>
              <a:ext uri="{FF2B5EF4-FFF2-40B4-BE49-F238E27FC236}">
                <a16:creationId xmlns:a16="http://schemas.microsoft.com/office/drawing/2014/main" id="{2F6277B3-211F-4C81-B135-6E8605AEEAA7}"/>
              </a:ext>
            </a:extLst>
          </p:cNvPr>
          <p:cNvSpPr/>
          <p:nvPr/>
        </p:nvSpPr>
        <p:spPr>
          <a:xfrm>
            <a:off x="876478" y="337676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8F978619-64D6-4018-9B33-FD33CB411CE5}"/>
              </a:ext>
            </a:extLst>
          </p:cNvPr>
          <p:cNvCxnSpPr>
            <a:cxnSpLocks/>
            <a:endCxn id="108" idx="4"/>
          </p:cNvCxnSpPr>
          <p:nvPr/>
        </p:nvCxnSpPr>
        <p:spPr>
          <a:xfrm flipH="1" flipV="1">
            <a:off x="966478" y="3556763"/>
            <a:ext cx="256004" cy="8354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C4BA8662-6C79-48C5-BE07-4CF8D5A1C23C}"/>
                  </a:ext>
                </a:extLst>
              </p:cNvPr>
              <p:cNvSpPr txBox="1"/>
              <p:nvPr/>
            </p:nvSpPr>
            <p:spPr>
              <a:xfrm>
                <a:off x="800394" y="2958302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C4BA8662-6C79-48C5-BE07-4CF8D5A1C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4" y="2958302"/>
                <a:ext cx="572208" cy="385555"/>
              </a:xfrm>
              <a:prstGeom prst="rect">
                <a:avLst/>
              </a:prstGeom>
              <a:blipFill>
                <a:blip r:embed="rId26"/>
                <a:stretch>
                  <a:fillRect l="-6383" t="-14063" r="-2553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31AAAD63-A1D9-49E1-9DAD-2A73DA031C89}"/>
              </a:ext>
            </a:extLst>
          </p:cNvPr>
          <p:cNvCxnSpPr>
            <a:cxnSpLocks/>
            <a:endCxn id="115" idx="2"/>
          </p:cNvCxnSpPr>
          <p:nvPr/>
        </p:nvCxnSpPr>
        <p:spPr>
          <a:xfrm flipH="1" flipV="1">
            <a:off x="1794630" y="3646525"/>
            <a:ext cx="230" cy="745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65C0BC54-D23C-481F-A860-A9E0FE450BBE}"/>
              </a:ext>
            </a:extLst>
          </p:cNvPr>
          <p:cNvGrpSpPr/>
          <p:nvPr/>
        </p:nvGrpSpPr>
        <p:grpSpPr>
          <a:xfrm>
            <a:off x="1645438" y="3336512"/>
            <a:ext cx="298383" cy="310013"/>
            <a:chOff x="-105878" y="1740168"/>
            <a:chExt cx="461666" cy="461665"/>
          </a:xfrm>
        </p:grpSpPr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8864977F-0C9B-41C1-8885-ABC1AB5EB254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93E23745-FC81-45FE-8FA8-5D33F6F4B602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17" name="直線接點 116">
                <a:extLst>
                  <a:ext uri="{FF2B5EF4-FFF2-40B4-BE49-F238E27FC236}">
                    <a16:creationId xmlns:a16="http://schemas.microsoft.com/office/drawing/2014/main" id="{1ECBB800-7C1A-4431-90CE-3E066AFDC807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>
                <a:extLst>
                  <a:ext uri="{FF2B5EF4-FFF2-40B4-BE49-F238E27FC236}">
                    <a16:creationId xmlns:a16="http://schemas.microsoft.com/office/drawing/2014/main" id="{51E6EF6C-3589-4A0F-A1E7-5ED6EF865E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262C0693-3E14-42C1-B196-D86453CD07B0}"/>
              </a:ext>
            </a:extLst>
          </p:cNvPr>
          <p:cNvCxnSpPr>
            <a:cxnSpLocks/>
          </p:cNvCxnSpPr>
          <p:nvPr/>
        </p:nvCxnSpPr>
        <p:spPr>
          <a:xfrm flipH="1" flipV="1">
            <a:off x="1794629" y="2522320"/>
            <a:ext cx="0" cy="79261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C59B9374-B0AF-491A-BFD9-644B103D0831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1088801" y="3478756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714CA007-309C-47ED-9D4B-46702CE030A6}"/>
              </a:ext>
            </a:extLst>
          </p:cNvPr>
          <p:cNvCxnSpPr>
            <a:cxnSpLocks/>
          </p:cNvCxnSpPr>
          <p:nvPr/>
        </p:nvCxnSpPr>
        <p:spPr>
          <a:xfrm flipV="1">
            <a:off x="1794629" y="2468346"/>
            <a:ext cx="2302828" cy="2270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E5E82EAC-F9BB-4A9C-8E69-CD4EFA61CA69}"/>
              </a:ext>
            </a:extLst>
          </p:cNvPr>
          <p:cNvSpPr txBox="1"/>
          <p:nvPr/>
        </p:nvSpPr>
        <p:spPr>
          <a:xfrm>
            <a:off x="7199279" y="6383715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</p:spTree>
    <p:extLst>
      <p:ext uri="{BB962C8B-B14F-4D97-AF65-F5344CB8AC3E}">
        <p14:creationId xmlns:p14="http://schemas.microsoft.com/office/powerpoint/2010/main" val="16482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79" grpId="0" animBg="1"/>
      <p:bldP spid="82" grpId="0"/>
      <p:bldP spid="83" grpId="0"/>
      <p:bldP spid="108" grpId="0" animBg="1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7A9746D2-910E-403C-8124-32EA4BED377D}"/>
              </a:ext>
            </a:extLst>
          </p:cNvPr>
          <p:cNvGrpSpPr/>
          <p:nvPr/>
        </p:nvGrpSpPr>
        <p:grpSpPr>
          <a:xfrm>
            <a:off x="3317570" y="809619"/>
            <a:ext cx="5649230" cy="2871225"/>
            <a:chOff x="3471515" y="1825625"/>
            <a:chExt cx="5184805" cy="2583815"/>
          </a:xfrm>
        </p:grpSpPr>
        <p:pic>
          <p:nvPicPr>
            <p:cNvPr id="4" name="Google Shape;266;p35">
              <a:extLst>
                <a:ext uri="{FF2B5EF4-FFF2-40B4-BE49-F238E27FC236}">
                  <a16:creationId xmlns:a16="http://schemas.microsoft.com/office/drawing/2014/main" id="{5BA2BBCE-AB96-474C-9EDA-E1D128974D6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53581" y="1825625"/>
              <a:ext cx="3702739" cy="25838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878C67A9-479B-43D8-A2A4-E54FBB5D8841}"/>
                </a:ext>
              </a:extLst>
            </p:cNvPr>
            <p:cNvGrpSpPr/>
            <p:nvPr/>
          </p:nvGrpSpPr>
          <p:grpSpPr>
            <a:xfrm>
              <a:off x="3471515" y="3386965"/>
              <a:ext cx="1431476" cy="1022475"/>
              <a:chOff x="7336863" y="233785"/>
              <a:chExt cx="1431476" cy="1022475"/>
            </a:xfrm>
          </p:grpSpPr>
          <p:pic>
            <p:nvPicPr>
              <p:cNvPr id="5" name="Google Shape;258;p34">
                <a:extLst>
                  <a:ext uri="{FF2B5EF4-FFF2-40B4-BE49-F238E27FC236}">
                    <a16:creationId xmlns:a16="http://schemas.microsoft.com/office/drawing/2014/main" id="{99215471-231F-42DD-B340-2F1F267DEFF0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36863" y="233785"/>
                <a:ext cx="1431476" cy="1022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Google Shape;259;p34">
                <a:extLst>
                  <a:ext uri="{FF2B5EF4-FFF2-40B4-BE49-F238E27FC236}">
                    <a16:creationId xmlns:a16="http://schemas.microsoft.com/office/drawing/2014/main" id="{E3EFE2D1-25DC-4576-ACA0-6FA29AD30BFF}"/>
                  </a:ext>
                </a:extLst>
              </p:cNvPr>
              <p:cNvSpPr txBox="1"/>
              <p:nvPr/>
            </p:nvSpPr>
            <p:spPr>
              <a:xfrm>
                <a:off x="7422065" y="540172"/>
                <a:ext cx="1309500" cy="70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1">
                    <a:solidFill>
                      <a:srgbClr val="FFFFFF"/>
                    </a:solidFill>
                  </a:rPr>
                  <a:t>CoQA</a:t>
                </a:r>
                <a:endParaRPr sz="1800" b="1">
                  <a:solidFill>
                    <a:srgbClr val="FFFFFF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06C3258-C681-4A41-A461-B378981AE575}"/>
                  </a:ext>
                </a:extLst>
              </p:cNvPr>
              <p:cNvSpPr txBox="1"/>
              <p:nvPr/>
            </p:nvSpPr>
            <p:spPr>
              <a:xfrm>
                <a:off x="930790" y="1445663"/>
                <a:ext cx="25780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</a:t>
                </a:r>
              </a:p>
              <a:p>
                <a:pPr/>
                <a:r>
                  <a:rPr lang="en-US" altLang="zh-TW" sz="2400" dirty="0"/>
                  <a:t>”Q:”,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 “A:”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06C3258-C681-4A41-A461-B378981A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90" y="1445663"/>
                <a:ext cx="2578062" cy="1200329"/>
              </a:xfrm>
              <a:prstGeom prst="rect">
                <a:avLst/>
              </a:prstGeom>
              <a:blipFill>
                <a:blip r:embed="rId5"/>
                <a:stretch>
                  <a:fillRect l="-3783" t="-4061" r="-2600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D898ADDE-3754-467C-ACD9-48B79F0C4B23}"/>
              </a:ext>
            </a:extLst>
          </p:cNvPr>
          <p:cNvSpPr/>
          <p:nvPr/>
        </p:nvSpPr>
        <p:spPr>
          <a:xfrm>
            <a:off x="182541" y="63442"/>
            <a:ext cx="3504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Zero-shot Learning?</a:t>
            </a:r>
            <a:endParaRPr lang="zh-TW" altLang="en-US" sz="3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F6487E1-237E-4FEC-BD09-DCCF09BE95D5}"/>
              </a:ext>
            </a:extLst>
          </p:cNvPr>
          <p:cNvSpPr/>
          <p:nvPr/>
        </p:nvSpPr>
        <p:spPr>
          <a:xfrm>
            <a:off x="628650" y="648217"/>
            <a:ext cx="3639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i="1" dirty="0"/>
              <a:t>Reading Comprehension </a:t>
            </a:r>
            <a:endParaRPr lang="zh-TW" altLang="en-US" sz="2400" b="1" i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44A8062-B5C5-45B1-9A3F-6CA871DEACDD}"/>
              </a:ext>
            </a:extLst>
          </p:cNvPr>
          <p:cNvSpPr/>
          <p:nvPr/>
        </p:nvSpPr>
        <p:spPr>
          <a:xfrm>
            <a:off x="628650" y="4000165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i="1" dirty="0"/>
              <a:t>Summarization</a:t>
            </a:r>
            <a:endParaRPr lang="zh-TW" altLang="en-US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CD4324E-74ED-4C36-803D-50CC726E6239}"/>
                  </a:ext>
                </a:extLst>
              </p:cNvPr>
              <p:cNvSpPr txBox="1"/>
              <p:nvPr/>
            </p:nvSpPr>
            <p:spPr>
              <a:xfrm>
                <a:off x="3317570" y="3992948"/>
                <a:ext cx="4815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,”TL;DR:”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CD4324E-74ED-4C36-803D-50CC726E6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70" y="3992948"/>
                <a:ext cx="4815150" cy="461665"/>
              </a:xfrm>
              <a:prstGeom prst="rect">
                <a:avLst/>
              </a:prstGeom>
              <a:blipFill>
                <a:blip r:embed="rId6"/>
                <a:stretch>
                  <a:fillRect l="-380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B676F020-A3B7-4E84-8FA2-2325C6701352}"/>
              </a:ext>
            </a:extLst>
          </p:cNvPr>
          <p:cNvSpPr/>
          <p:nvPr/>
        </p:nvSpPr>
        <p:spPr>
          <a:xfrm>
            <a:off x="628650" y="4873715"/>
            <a:ext cx="198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i="1" dirty="0"/>
              <a:t>Translation </a:t>
            </a:r>
            <a:endParaRPr lang="zh-TW" altLang="en-US" sz="2400" b="1" i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58FD8E8-D6C1-45B5-AC83-581D5F88C81E}"/>
              </a:ext>
            </a:extLst>
          </p:cNvPr>
          <p:cNvSpPr txBox="1"/>
          <p:nvPr/>
        </p:nvSpPr>
        <p:spPr>
          <a:xfrm>
            <a:off x="3235945" y="4927130"/>
            <a:ext cx="248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English sentence 1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0CD0921-0E6B-448A-B6AB-F3C7881409A7}"/>
              </a:ext>
            </a:extLst>
          </p:cNvPr>
          <p:cNvSpPr txBox="1"/>
          <p:nvPr/>
        </p:nvSpPr>
        <p:spPr>
          <a:xfrm>
            <a:off x="5857841" y="4927130"/>
            <a:ext cx="316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A8640AF-ED4B-48B6-B300-57AAACACC40D}"/>
              </a:ext>
            </a:extLst>
          </p:cNvPr>
          <p:cNvSpPr txBox="1"/>
          <p:nvPr/>
        </p:nvSpPr>
        <p:spPr>
          <a:xfrm>
            <a:off x="6286642" y="4927130"/>
            <a:ext cx="2489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French sentence 1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F8E9967-EA51-4AFD-8ADB-EE85BC708D9E}"/>
              </a:ext>
            </a:extLst>
          </p:cNvPr>
          <p:cNvSpPr txBox="1"/>
          <p:nvPr/>
        </p:nvSpPr>
        <p:spPr>
          <a:xfrm>
            <a:off x="3235945" y="5550197"/>
            <a:ext cx="248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English sentence 2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62FEA86-1DCE-4F26-B3D2-262F0C9B9A0B}"/>
              </a:ext>
            </a:extLst>
          </p:cNvPr>
          <p:cNvSpPr txBox="1"/>
          <p:nvPr/>
        </p:nvSpPr>
        <p:spPr>
          <a:xfrm>
            <a:off x="5857841" y="5550197"/>
            <a:ext cx="316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4E1A403-B5EC-4A49-A4F4-54DFAAAA0EF0}"/>
              </a:ext>
            </a:extLst>
          </p:cNvPr>
          <p:cNvSpPr txBox="1"/>
          <p:nvPr/>
        </p:nvSpPr>
        <p:spPr>
          <a:xfrm>
            <a:off x="6286642" y="5550197"/>
            <a:ext cx="2489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French sentence 2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EE190A6-2280-46AB-9172-C2D215478490}"/>
              </a:ext>
            </a:extLst>
          </p:cNvPr>
          <p:cNvSpPr txBox="1"/>
          <p:nvPr/>
        </p:nvSpPr>
        <p:spPr>
          <a:xfrm>
            <a:off x="3235945" y="6173264"/>
            <a:ext cx="248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English sentence 3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4FF743A-651E-4888-9EF8-8205579E4D74}"/>
              </a:ext>
            </a:extLst>
          </p:cNvPr>
          <p:cNvSpPr txBox="1"/>
          <p:nvPr/>
        </p:nvSpPr>
        <p:spPr>
          <a:xfrm>
            <a:off x="5857841" y="6173264"/>
            <a:ext cx="316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781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F9C71-06F2-4419-9449-AA94EC63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Visualization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993F3E-CAFB-448B-9A66-C649064A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C83571-109A-4BDC-97E1-56F8717CB62E}"/>
              </a:ext>
            </a:extLst>
          </p:cNvPr>
          <p:cNvSpPr/>
          <p:nvPr/>
        </p:nvSpPr>
        <p:spPr>
          <a:xfrm>
            <a:off x="4958824" y="214345"/>
            <a:ext cx="3459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https://arxiv.org/abs/1904.02679</a:t>
            </a:r>
          </a:p>
          <a:p>
            <a:r>
              <a:rPr lang="en-US" altLang="zh-TW" dirty="0"/>
              <a:t>(The results below are from GPT-2)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6D2B51-DA69-4F49-ABC9-2CA8FACF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51" y="876521"/>
            <a:ext cx="3653899" cy="579645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C1ABDBE-716D-4C8C-9214-9DC03C513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88" y="1888233"/>
            <a:ext cx="4661914" cy="42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2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圖片 3" descr="一張含有 螢幕擷取畫面, 文字 的圖片&#10;&#10;自動產生的描述">
            <a:extLst>
              <a:ext uri="{FF2B5EF4-FFF2-40B4-BE49-F238E27FC236}">
                <a16:creationId xmlns:a16="http://schemas.microsoft.com/office/drawing/2014/main" id="{8CAE576B-5696-44C7-B12B-744F7D859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23" r="-2" b="-2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E5B640-2127-44AD-A5CB-B33279F0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word can have multiple senses. 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938989-F988-44DC-982A-1978117A3D16}"/>
              </a:ext>
            </a:extLst>
          </p:cNvPr>
          <p:cNvSpPr/>
          <p:nvPr/>
        </p:nvSpPr>
        <p:spPr>
          <a:xfrm>
            <a:off x="1080499" y="2281725"/>
            <a:ext cx="717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Have you paid that money to the 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bank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yet ?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87B039-5830-40E6-A0C2-3E43AE286B2E}"/>
              </a:ext>
            </a:extLst>
          </p:cNvPr>
          <p:cNvSpPr/>
          <p:nvPr/>
        </p:nvSpPr>
        <p:spPr>
          <a:xfrm>
            <a:off x="1080499" y="2758128"/>
            <a:ext cx="7409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 is safest to deposit your money in the 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bank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.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427CF6-F63D-4254-A0AC-0DD4A7F4C0AF}"/>
              </a:ext>
            </a:extLst>
          </p:cNvPr>
          <p:cNvSpPr/>
          <p:nvPr/>
        </p:nvSpPr>
        <p:spPr>
          <a:xfrm>
            <a:off x="1060450" y="3538196"/>
            <a:ext cx="820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victim was found lying dead on the river 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bank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.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6E87FF-23CB-407C-868A-20A7A6A9EFD4}"/>
              </a:ext>
            </a:extLst>
          </p:cNvPr>
          <p:cNvSpPr/>
          <p:nvPr/>
        </p:nvSpPr>
        <p:spPr>
          <a:xfrm>
            <a:off x="1060450" y="3996233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helvetica neue"/>
              </a:rPr>
              <a:t>They stood on the river bank to fish. 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A91F8F-B442-4E61-97CA-CDBDFAC7D7A3}"/>
              </a:ext>
            </a:extLst>
          </p:cNvPr>
          <p:cNvSpPr/>
          <p:nvPr/>
        </p:nvSpPr>
        <p:spPr>
          <a:xfrm>
            <a:off x="987874" y="4809452"/>
            <a:ext cx="51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33"/>
                </a:solidFill>
                <a:latin typeface="Arial" panose="020B0604020202020204" pitchFamily="34" charset="0"/>
              </a:rPr>
              <a:t>The hospital has its own blood bank.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7E3C3B-D3C0-4891-B010-61F2D32D244A}"/>
              </a:ext>
            </a:extLst>
          </p:cNvPr>
          <p:cNvSpPr/>
          <p:nvPr/>
        </p:nvSpPr>
        <p:spPr>
          <a:xfrm>
            <a:off x="4785224" y="5387136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33"/>
                </a:solidFill>
                <a:latin typeface="Arial" panose="020B0604020202020204" pitchFamily="34" charset="0"/>
              </a:rPr>
              <a:t>The third sense or not?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298AF9-9094-4723-ADB9-869BCDFDB110}"/>
              </a:ext>
            </a:extLst>
          </p:cNvPr>
          <p:cNvSpPr/>
          <p:nvPr/>
        </p:nvSpPr>
        <p:spPr>
          <a:xfrm>
            <a:off x="5646149" y="18314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TW" dirty="0"/>
              <a:t>https://arxiv.org/abs/1902.06006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017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B41CBB-AADD-4EF0-AF74-01F04818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ED74B4-9376-455A-9583-4E6594EB2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6F64F6-2F2A-4A43-8DD4-0B64752B4A58}"/>
              </a:ext>
            </a:extLst>
          </p:cNvPr>
          <p:cNvSpPr/>
          <p:nvPr/>
        </p:nvSpPr>
        <p:spPr>
          <a:xfrm>
            <a:off x="3026513" y="3244334"/>
            <a:ext cx="309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https://talktotransformer.com/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3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9" name="Picture 2" descr="https://s3.amazonaws.com/revue/items/images/004/298/863/mail/gp-2_meme.jpg?1551373069">
            <a:extLst>
              <a:ext uri="{FF2B5EF4-FFF2-40B4-BE49-F238E27FC236}">
                <a16:creationId xmlns:a16="http://schemas.microsoft.com/office/drawing/2014/main" id="{D03B9086-D7C2-4DD9-87DA-F323BE0CF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86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CEBFAE6-5F8D-4368-858F-3A7605C998C1}"/>
              </a:ext>
            </a:extLst>
          </p:cNvPr>
          <p:cNvSpPr/>
          <p:nvPr/>
        </p:nvSpPr>
        <p:spPr>
          <a:xfrm>
            <a:off x="6435386" y="6203467"/>
            <a:ext cx="218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666666"/>
                </a:solidFill>
                <a:latin typeface="lato"/>
              </a:rPr>
              <a:t>Credit: Greg Durrett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166D0CD-EAFA-4DFD-BEFA-257F593932AE}"/>
              </a:ext>
            </a:extLst>
          </p:cNvPr>
          <p:cNvSpPr txBox="1"/>
          <p:nvPr/>
        </p:nvSpPr>
        <p:spPr>
          <a:xfrm>
            <a:off x="979714" y="3799114"/>
            <a:ext cx="127362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GPT-2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01087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44F82C-43D5-4CD4-96D8-8B5C8406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BERT speak?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9D562E-9F9C-4E51-B074-FDE27820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421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Unified Language Model Pre-training for Natural Language Understanding and Generation</a:t>
            </a:r>
          </a:p>
          <a:p>
            <a:pPr lvl="1"/>
            <a:r>
              <a:rPr lang="en-US" altLang="zh-TW" dirty="0">
                <a:hlinkClick r:id="rId2"/>
              </a:rPr>
              <a:t>https://arxiv.org/abs/1905.03197</a:t>
            </a:r>
            <a:endParaRPr lang="en-US" altLang="zh-TW" dirty="0"/>
          </a:p>
          <a:p>
            <a:r>
              <a:rPr lang="en-US" altLang="zh-TW" dirty="0"/>
              <a:t>BERT has a Mouth, and It Must Speak: BERT as a Markov Random Field Language Model</a:t>
            </a:r>
          </a:p>
          <a:p>
            <a:pPr lvl="1"/>
            <a:r>
              <a:rPr lang="en-US" altLang="zh-TW" dirty="0">
                <a:hlinkClick r:id="rId3"/>
              </a:rPr>
              <a:t>https://arxiv.org/abs/1902.04094</a:t>
            </a:r>
            <a:endParaRPr lang="en-US" altLang="zh-TW" dirty="0"/>
          </a:p>
          <a:p>
            <a:r>
              <a:rPr lang="en-US" altLang="zh-TW" dirty="0"/>
              <a:t>Insertion Transformer: Flexible Sequence Generation via Insertion Operations</a:t>
            </a:r>
          </a:p>
          <a:p>
            <a:pPr lvl="1"/>
            <a:r>
              <a:rPr lang="en-US" altLang="zh-TW" dirty="0">
                <a:hlinkClick r:id="rId4"/>
              </a:rPr>
              <a:t>https://arxiv.org/abs/1902.03249</a:t>
            </a:r>
            <a:endParaRPr lang="en-US" altLang="zh-TW" dirty="0"/>
          </a:p>
          <a:p>
            <a:r>
              <a:rPr lang="en-US" altLang="zh-TW" dirty="0"/>
              <a:t>Insertion-based Decoding with automatically Inferred Generation Order</a:t>
            </a:r>
          </a:p>
          <a:p>
            <a:pPr lvl="1"/>
            <a:r>
              <a:rPr lang="en-US" altLang="zh-TW" dirty="0">
                <a:hlinkClick r:id="rId5"/>
              </a:rPr>
              <a:t>https://arxiv.org/abs/1902.01370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024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0270D0-D014-4E22-81E9-F3C04F03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Examples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4FAE82A-1B2A-429C-81FE-A650E07A374D}"/>
              </a:ext>
            </a:extLst>
          </p:cNvPr>
          <p:cNvSpPr txBox="1"/>
          <p:nvPr/>
        </p:nvSpPr>
        <p:spPr>
          <a:xfrm>
            <a:off x="2378058" y="3429000"/>
            <a:ext cx="157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他是尼祿</a:t>
            </a:r>
          </a:p>
        </p:txBody>
      </p:sp>
      <p:pic>
        <p:nvPicPr>
          <p:cNvPr id="2050" name="Picture 2" descr="Nero Glyptothek Munich 321.jpg">
            <a:extLst>
              <a:ext uri="{FF2B5EF4-FFF2-40B4-BE49-F238E27FC236}">
                <a16:creationId xmlns:a16="http://schemas.microsoft.com/office/drawing/2014/main" id="{328A32BA-8495-44B7-A6F4-3B414F1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6" y="1740788"/>
            <a:ext cx="1579563" cy="21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31A9DD4-8ED4-4BEA-A9CD-BB7976026845}"/>
              </a:ext>
            </a:extLst>
          </p:cNvPr>
          <p:cNvSpPr txBox="1"/>
          <p:nvPr/>
        </p:nvSpPr>
        <p:spPr>
          <a:xfrm>
            <a:off x="2010993" y="6031209"/>
            <a:ext cx="191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她也是尼祿</a:t>
            </a:r>
          </a:p>
        </p:txBody>
      </p:sp>
      <p:pic>
        <p:nvPicPr>
          <p:cNvPr id="2052" name="Picture 4" descr="https://gss1.bdstatic.com/-vo3dSag_xI4khGkpoWK1HF6hhy/baike/c0%3Dbaike80%2C5%2C5%2C80%2C26/sign=5c647b655e82b2b7b392319650c4a08a/dcc451da81cb39db4bdd8437d7160924ab1830b6.jpg">
            <a:extLst>
              <a:ext uri="{FF2B5EF4-FFF2-40B4-BE49-F238E27FC236}">
                <a16:creationId xmlns:a16="http://schemas.microsoft.com/office/drawing/2014/main" id="{B6A524AE-8E76-466C-8C37-EAD42C97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6" y="4306188"/>
            <a:ext cx="2894719" cy="16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ç¸éåç">
            <a:extLst>
              <a:ext uri="{FF2B5EF4-FFF2-40B4-BE49-F238E27FC236}">
                <a16:creationId xmlns:a16="http://schemas.microsoft.com/office/drawing/2014/main" id="{E55271DB-57B3-4FCF-BE68-5FC63232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83" y="2967334"/>
            <a:ext cx="2348461" cy="339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DH-184 ãã.jpg">
            <a:extLst>
              <a:ext uri="{FF2B5EF4-FFF2-40B4-BE49-F238E27FC236}">
                <a16:creationId xmlns:a16="http://schemas.microsoft.com/office/drawing/2014/main" id="{4094DBCB-8C86-4C5A-A507-D944F64B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94" y="203200"/>
            <a:ext cx="369666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1507E3-31E7-4CD7-A465-30ED596A0FA1}"/>
              </a:ext>
            </a:extLst>
          </p:cNvPr>
          <p:cNvSpPr txBox="1"/>
          <p:nvPr/>
        </p:nvSpPr>
        <p:spPr>
          <a:xfrm>
            <a:off x="3531132" y="2345462"/>
            <a:ext cx="208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加賀號護衛艦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7E78C04-1188-4FDF-B545-CCA8DFEBA24F}"/>
              </a:ext>
            </a:extLst>
          </p:cNvPr>
          <p:cNvSpPr txBox="1"/>
          <p:nvPr/>
        </p:nvSpPr>
        <p:spPr>
          <a:xfrm>
            <a:off x="4572000" y="5531702"/>
            <a:ext cx="188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這也是加賀號護衛艦</a:t>
            </a:r>
          </a:p>
        </p:txBody>
      </p:sp>
    </p:spTree>
    <p:extLst>
      <p:ext uri="{BB962C8B-B14F-4D97-AF65-F5344CB8AC3E}">
        <p14:creationId xmlns:p14="http://schemas.microsoft.com/office/powerpoint/2010/main" val="134969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1A292455-E704-4FA0-82C0-D17E601A5AFF}"/>
              </a:ext>
            </a:extLst>
          </p:cNvPr>
          <p:cNvSpPr/>
          <p:nvPr/>
        </p:nvSpPr>
        <p:spPr>
          <a:xfrm>
            <a:off x="463536" y="4446937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money</a:t>
            </a:r>
            <a:endParaRPr lang="zh-TW" altLang="en-US" sz="24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1A7833C-FC43-4E02-8008-26845C77DC56}"/>
              </a:ext>
            </a:extLst>
          </p:cNvPr>
          <p:cNvSpPr/>
          <p:nvPr/>
        </p:nvSpPr>
        <p:spPr>
          <a:xfrm>
            <a:off x="5609111" y="3119245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endParaRPr lang="zh-TW" altLang="en-US" sz="24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60F6583-D322-4D06-A91D-85EB49D03AC7}"/>
              </a:ext>
            </a:extLst>
          </p:cNvPr>
          <p:cNvSpPr/>
          <p:nvPr/>
        </p:nvSpPr>
        <p:spPr>
          <a:xfrm>
            <a:off x="1767913" y="0"/>
            <a:ext cx="5845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Contextualized</a:t>
            </a:r>
            <a:r>
              <a:rPr lang="zh-TW" altLang="en-US" sz="3200" b="1" i="1" u="sng" dirty="0"/>
              <a:t> </a:t>
            </a:r>
            <a:r>
              <a:rPr lang="en-US" altLang="zh-TW" sz="3200" b="1" i="1" u="sng" dirty="0"/>
              <a:t>Word Embedding </a:t>
            </a:r>
            <a:endParaRPr lang="zh-TW" altLang="en-US" sz="3200" b="1" i="1" u="sng" dirty="0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303E9F16-6A13-4474-BB65-5A64E7E0A86D}"/>
              </a:ext>
            </a:extLst>
          </p:cNvPr>
          <p:cNvCxnSpPr>
            <a:cxnSpLocks/>
          </p:cNvCxnSpPr>
          <p:nvPr/>
        </p:nvCxnSpPr>
        <p:spPr>
          <a:xfrm flipV="1">
            <a:off x="2082201" y="418744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BB37B9A1-FE00-4C64-B1F0-3302950D242F}"/>
              </a:ext>
            </a:extLst>
          </p:cNvPr>
          <p:cNvCxnSpPr>
            <a:cxnSpLocks/>
          </p:cNvCxnSpPr>
          <p:nvPr/>
        </p:nvCxnSpPr>
        <p:spPr>
          <a:xfrm flipV="1">
            <a:off x="3136418" y="418744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DF1ED39E-7AE0-4951-B11A-612BEC6FC93C}"/>
              </a:ext>
            </a:extLst>
          </p:cNvPr>
          <p:cNvCxnSpPr>
            <a:cxnSpLocks/>
          </p:cNvCxnSpPr>
          <p:nvPr/>
        </p:nvCxnSpPr>
        <p:spPr>
          <a:xfrm flipV="1">
            <a:off x="4157003" y="418744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85F5DA3B-652C-4FD9-832D-D22F662002B4}"/>
              </a:ext>
            </a:extLst>
          </p:cNvPr>
          <p:cNvSpPr/>
          <p:nvPr/>
        </p:nvSpPr>
        <p:spPr>
          <a:xfrm>
            <a:off x="575684" y="2995386"/>
            <a:ext cx="3966052" cy="1171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Contextualized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algn="ctr"/>
            <a:r>
              <a:rPr lang="en-US" altLang="zh-TW" sz="2800" dirty="0"/>
              <a:t>Word Embedding </a:t>
            </a:r>
            <a:endParaRPr lang="zh-TW" altLang="en-US" sz="2800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1D40A462-DE14-44D2-B5BD-5E92005CFD8B}"/>
              </a:ext>
            </a:extLst>
          </p:cNvPr>
          <p:cNvCxnSpPr>
            <a:cxnSpLocks/>
          </p:cNvCxnSpPr>
          <p:nvPr/>
        </p:nvCxnSpPr>
        <p:spPr>
          <a:xfrm flipV="1">
            <a:off x="2056801" y="2725386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798732C6-7BB3-4821-BD30-2B79E61F7CB7}"/>
              </a:ext>
            </a:extLst>
          </p:cNvPr>
          <p:cNvCxnSpPr>
            <a:cxnSpLocks/>
          </p:cNvCxnSpPr>
          <p:nvPr/>
        </p:nvCxnSpPr>
        <p:spPr>
          <a:xfrm flipV="1">
            <a:off x="3111018" y="2725386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68AA3349-AFFC-4F22-8A00-1FD90C5537DB}"/>
              </a:ext>
            </a:extLst>
          </p:cNvPr>
          <p:cNvCxnSpPr>
            <a:cxnSpLocks/>
          </p:cNvCxnSpPr>
          <p:nvPr/>
        </p:nvCxnSpPr>
        <p:spPr>
          <a:xfrm flipV="1">
            <a:off x="4131603" y="2725386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2F06C6E4-EC58-48AF-ADBB-AF75FA2765DC}"/>
              </a:ext>
            </a:extLst>
          </p:cNvPr>
          <p:cNvSpPr/>
          <p:nvPr/>
        </p:nvSpPr>
        <p:spPr>
          <a:xfrm>
            <a:off x="1942509" y="2243590"/>
            <a:ext cx="22858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2EE68B2-CE4E-4ADE-A0E8-7EE70A52CF4B}"/>
              </a:ext>
            </a:extLst>
          </p:cNvPr>
          <p:cNvSpPr/>
          <p:nvPr/>
        </p:nvSpPr>
        <p:spPr>
          <a:xfrm>
            <a:off x="2994619" y="2266583"/>
            <a:ext cx="22858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440F9C-46F8-47B5-A781-CC756A500D58}"/>
              </a:ext>
            </a:extLst>
          </p:cNvPr>
          <p:cNvSpPr/>
          <p:nvPr/>
        </p:nvSpPr>
        <p:spPr>
          <a:xfrm>
            <a:off x="4017311" y="2253217"/>
            <a:ext cx="22858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EA2F58A5-6427-4484-BDD9-365440021B8E}"/>
              </a:ext>
            </a:extLst>
          </p:cNvPr>
          <p:cNvGrpSpPr/>
          <p:nvPr/>
        </p:nvGrpSpPr>
        <p:grpSpPr>
          <a:xfrm>
            <a:off x="5532705" y="936973"/>
            <a:ext cx="2870195" cy="2213850"/>
            <a:chOff x="5435003" y="3877557"/>
            <a:chExt cx="2870195" cy="2213850"/>
          </a:xfrm>
        </p:grpSpPr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8ED80A40-DEFC-41EC-8DBD-9FFBA8F21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5664" y="5821407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>
              <a:extLst>
                <a:ext uri="{FF2B5EF4-FFF2-40B4-BE49-F238E27FC236}">
                  <a16:creationId xmlns:a16="http://schemas.microsoft.com/office/drawing/2014/main" id="{C004D8FD-3035-4763-9C1D-F3344CF3E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881" y="5821407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23D20C08-8EBD-4A2B-A15E-19A927CB49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0466" y="5821407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: 圓角 67">
              <a:extLst>
                <a:ext uri="{FF2B5EF4-FFF2-40B4-BE49-F238E27FC236}">
                  <a16:creationId xmlns:a16="http://schemas.microsoft.com/office/drawing/2014/main" id="{5FD15C92-934A-4265-85C8-3DD3DF388EC7}"/>
                </a:ext>
              </a:extLst>
            </p:cNvPr>
            <p:cNvSpPr/>
            <p:nvPr/>
          </p:nvSpPr>
          <p:spPr>
            <a:xfrm>
              <a:off x="5435003" y="4629353"/>
              <a:ext cx="2870195" cy="1171047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Contextualized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Word Embedding </a:t>
              </a:r>
              <a:endParaRPr lang="zh-TW" altLang="en-US" sz="2800" dirty="0"/>
            </a:p>
          </p:txBody>
        </p: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53ABFAAD-4D81-42C6-B382-D43CE36B5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264" y="4359353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DDAA676E-7F97-4F0D-8295-AF8F924D2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4481" y="4359353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1309770B-F654-4528-9646-F6073A820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5066" y="4359353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C81E3418-64C5-4753-82EB-C2EE37BB0A08}"/>
                </a:ext>
              </a:extLst>
            </p:cNvPr>
            <p:cNvSpPr/>
            <p:nvPr/>
          </p:nvSpPr>
          <p:spPr>
            <a:xfrm>
              <a:off x="5705972" y="3877557"/>
              <a:ext cx="228584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7E45F9B8-69CA-4276-964C-8D89862E671D}"/>
                </a:ext>
              </a:extLst>
            </p:cNvPr>
            <p:cNvSpPr/>
            <p:nvPr/>
          </p:nvSpPr>
          <p:spPr>
            <a:xfrm>
              <a:off x="6758082" y="3900550"/>
              <a:ext cx="228584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C91F612-9FE3-445F-891E-4C63130BC365}"/>
                </a:ext>
              </a:extLst>
            </p:cNvPr>
            <p:cNvSpPr/>
            <p:nvPr/>
          </p:nvSpPr>
          <p:spPr>
            <a:xfrm>
              <a:off x="7780774" y="3887184"/>
              <a:ext cx="228584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478E9A41-CA9B-424F-873F-A259E2C0AC69}"/>
              </a:ext>
            </a:extLst>
          </p:cNvPr>
          <p:cNvCxnSpPr>
            <a:cxnSpLocks/>
          </p:cNvCxnSpPr>
          <p:nvPr/>
        </p:nvCxnSpPr>
        <p:spPr>
          <a:xfrm flipV="1">
            <a:off x="1040801" y="418744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CBB72C7B-421A-4593-9375-19A6DC48CC48}"/>
              </a:ext>
            </a:extLst>
          </p:cNvPr>
          <p:cNvCxnSpPr>
            <a:cxnSpLocks/>
          </p:cNvCxnSpPr>
          <p:nvPr/>
        </p:nvCxnSpPr>
        <p:spPr>
          <a:xfrm flipV="1">
            <a:off x="1049759" y="2725386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E8A47C56-88AD-47D5-BF0F-E4FE42671591}"/>
              </a:ext>
            </a:extLst>
          </p:cNvPr>
          <p:cNvSpPr/>
          <p:nvPr/>
        </p:nvSpPr>
        <p:spPr>
          <a:xfrm>
            <a:off x="935467" y="2243590"/>
            <a:ext cx="22858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CBB53F6-494E-498D-B374-493EB68C28C8}"/>
              </a:ext>
            </a:extLst>
          </p:cNvPr>
          <p:cNvSpPr/>
          <p:nvPr/>
        </p:nvSpPr>
        <p:spPr>
          <a:xfrm>
            <a:off x="1854414" y="4478447"/>
            <a:ext cx="45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endParaRPr lang="zh-TW" altLang="en-US" sz="24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B0156806-5700-4B2D-86B1-690399C6DD6F}"/>
              </a:ext>
            </a:extLst>
          </p:cNvPr>
          <p:cNvSpPr/>
          <p:nvPr/>
        </p:nvSpPr>
        <p:spPr>
          <a:xfrm>
            <a:off x="2776929" y="4478447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endParaRPr lang="zh-TW" altLang="en-US" sz="24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5F477218-C79B-4171-B089-B27E9ED5E363}"/>
              </a:ext>
            </a:extLst>
          </p:cNvPr>
          <p:cNvSpPr/>
          <p:nvPr/>
        </p:nvSpPr>
        <p:spPr>
          <a:xfrm>
            <a:off x="3714180" y="4478446"/>
            <a:ext cx="90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bank</a:t>
            </a:r>
            <a:endParaRPr lang="zh-TW" altLang="en-US" sz="2400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0CB4868-FF7B-46B9-B2FE-0A319BBFCEDE}"/>
              </a:ext>
            </a:extLst>
          </p:cNvPr>
          <p:cNvSpPr/>
          <p:nvPr/>
        </p:nvSpPr>
        <p:spPr>
          <a:xfrm>
            <a:off x="6607330" y="3121056"/>
            <a:ext cx="83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river</a:t>
            </a:r>
            <a:endParaRPr lang="zh-TW" altLang="en-US" sz="24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E86814A-FE96-4CD0-AF4F-598CAEB72E0E}"/>
              </a:ext>
            </a:extLst>
          </p:cNvPr>
          <p:cNvSpPr/>
          <p:nvPr/>
        </p:nvSpPr>
        <p:spPr>
          <a:xfrm>
            <a:off x="7632405" y="3113182"/>
            <a:ext cx="90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bank</a:t>
            </a:r>
            <a:endParaRPr lang="zh-TW" altLang="en-US" sz="2400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AAA2F446-4076-4DD5-BEB5-AF410AB5EA19}"/>
              </a:ext>
            </a:extLst>
          </p:cNvPr>
          <p:cNvSpPr/>
          <p:nvPr/>
        </p:nvSpPr>
        <p:spPr>
          <a:xfrm>
            <a:off x="5659541" y="6180457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own</a:t>
            </a:r>
            <a:endParaRPr lang="zh-TW" altLang="en-US" sz="2400" dirty="0"/>
          </a:p>
        </p:txBody>
      </p: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6F28EA65-C510-4293-BB11-C1DB58D17D0E}"/>
              </a:ext>
            </a:extLst>
          </p:cNvPr>
          <p:cNvGrpSpPr/>
          <p:nvPr/>
        </p:nvGrpSpPr>
        <p:grpSpPr>
          <a:xfrm>
            <a:off x="5583135" y="3998185"/>
            <a:ext cx="2870195" cy="2213850"/>
            <a:chOff x="5435003" y="3877557"/>
            <a:chExt cx="2870195" cy="2213850"/>
          </a:xfrm>
        </p:grpSpPr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4DEF652D-559E-497B-8035-492CA7E41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5664" y="5821407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38FCC360-616B-4722-AB36-2AF2B7E734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881" y="5821407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>
              <a:extLst>
                <a:ext uri="{FF2B5EF4-FFF2-40B4-BE49-F238E27FC236}">
                  <a16:creationId xmlns:a16="http://schemas.microsoft.com/office/drawing/2014/main" id="{D32083E5-A6D2-4053-B321-4B541E62F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0466" y="5821407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矩形: 圓角 87">
              <a:extLst>
                <a:ext uri="{FF2B5EF4-FFF2-40B4-BE49-F238E27FC236}">
                  <a16:creationId xmlns:a16="http://schemas.microsoft.com/office/drawing/2014/main" id="{2F97FD25-6B46-405C-B777-A37E29DD3AA7}"/>
                </a:ext>
              </a:extLst>
            </p:cNvPr>
            <p:cNvSpPr/>
            <p:nvPr/>
          </p:nvSpPr>
          <p:spPr>
            <a:xfrm>
              <a:off x="5435003" y="4629353"/>
              <a:ext cx="2870195" cy="1171047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Contextualized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Word Embedding </a:t>
              </a:r>
              <a:endParaRPr lang="zh-TW" altLang="en-US" sz="2800" dirty="0"/>
            </a:p>
          </p:txBody>
        </p:sp>
        <p:cxnSp>
          <p:nvCxnSpPr>
            <p:cNvPr id="89" name="直線單箭頭接點 88">
              <a:extLst>
                <a:ext uri="{FF2B5EF4-FFF2-40B4-BE49-F238E27FC236}">
                  <a16:creationId xmlns:a16="http://schemas.microsoft.com/office/drawing/2014/main" id="{26CAC79F-FCB8-4B34-A6C4-68473D85F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264" y="4359353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C1982B8C-B73B-4A4E-B1DE-6F42C5DC2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4481" y="4359353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D9D89062-CC89-402E-951A-6937A9875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5066" y="4359353"/>
              <a:ext cx="0" cy="27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FCA2BD31-32E9-4737-B4EB-096BE6DC0125}"/>
                </a:ext>
              </a:extLst>
            </p:cNvPr>
            <p:cNvSpPr/>
            <p:nvPr/>
          </p:nvSpPr>
          <p:spPr>
            <a:xfrm>
              <a:off x="5705972" y="3877557"/>
              <a:ext cx="228584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29F126A4-B522-4E26-B1C3-417249261E20}"/>
                </a:ext>
              </a:extLst>
            </p:cNvPr>
            <p:cNvSpPr/>
            <p:nvPr/>
          </p:nvSpPr>
          <p:spPr>
            <a:xfrm>
              <a:off x="6758082" y="3900550"/>
              <a:ext cx="228584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80AAFE4A-D27F-4296-A2AC-FDA939F146AC}"/>
                </a:ext>
              </a:extLst>
            </p:cNvPr>
            <p:cNvSpPr/>
            <p:nvPr/>
          </p:nvSpPr>
          <p:spPr>
            <a:xfrm>
              <a:off x="7780774" y="3887184"/>
              <a:ext cx="228584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50ACFD1D-F01E-46FF-BDAE-B53C47D734DE}"/>
              </a:ext>
            </a:extLst>
          </p:cNvPr>
          <p:cNvSpPr/>
          <p:nvPr/>
        </p:nvSpPr>
        <p:spPr>
          <a:xfrm>
            <a:off x="6657760" y="6182268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blood</a:t>
            </a:r>
            <a:endParaRPr lang="zh-TW" altLang="en-US" sz="2400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78903861-5B91-4D59-BD4C-803896B39DAF}"/>
              </a:ext>
            </a:extLst>
          </p:cNvPr>
          <p:cNvSpPr/>
          <p:nvPr/>
        </p:nvSpPr>
        <p:spPr>
          <a:xfrm>
            <a:off x="7682835" y="6174394"/>
            <a:ext cx="90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bank</a:t>
            </a:r>
            <a:endParaRPr lang="zh-TW" altLang="en-US" sz="2400" dirty="0"/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16848334-5EFA-4E4D-95E8-1E0EB2BA356E}"/>
              </a:ext>
            </a:extLst>
          </p:cNvPr>
          <p:cNvSpPr txBox="1"/>
          <p:nvPr/>
        </p:nvSpPr>
        <p:spPr>
          <a:xfrm>
            <a:off x="135747" y="4371448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2F3EB36A-9C5F-45DD-9927-240F4EE911A8}"/>
              </a:ext>
            </a:extLst>
          </p:cNvPr>
          <p:cNvSpPr txBox="1"/>
          <p:nvPr/>
        </p:nvSpPr>
        <p:spPr>
          <a:xfrm>
            <a:off x="4441635" y="4384148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65848027-1BE0-4240-A685-63DE0B9B00DD}"/>
              </a:ext>
            </a:extLst>
          </p:cNvPr>
          <p:cNvSpPr txBox="1"/>
          <p:nvPr/>
        </p:nvSpPr>
        <p:spPr>
          <a:xfrm>
            <a:off x="5241699" y="3015096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4E110871-AE2E-44CF-BA64-FC41B3FEAE2A}"/>
              </a:ext>
            </a:extLst>
          </p:cNvPr>
          <p:cNvSpPr txBox="1"/>
          <p:nvPr/>
        </p:nvSpPr>
        <p:spPr>
          <a:xfrm>
            <a:off x="8398611" y="3015096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57747391-5D4A-4477-BEE8-BCC0CAB5D516}"/>
              </a:ext>
            </a:extLst>
          </p:cNvPr>
          <p:cNvSpPr txBox="1"/>
          <p:nvPr/>
        </p:nvSpPr>
        <p:spPr>
          <a:xfrm>
            <a:off x="5296418" y="6119182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53B013DD-AFBD-4266-94BC-DA9FACDDA3C0}"/>
              </a:ext>
            </a:extLst>
          </p:cNvPr>
          <p:cNvSpPr txBox="1"/>
          <p:nvPr/>
        </p:nvSpPr>
        <p:spPr>
          <a:xfrm>
            <a:off x="8453330" y="6119182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8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503193-11B9-48D1-825A-FDFD0DCC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dirty="0"/>
              <a:t>mbeddings from </a:t>
            </a:r>
            <a:r>
              <a:rPr lang="en-US" altLang="zh-TW" dirty="0">
                <a:solidFill>
                  <a:srgbClr val="FF0000"/>
                </a:solidFill>
              </a:rPr>
              <a:t>L</a:t>
            </a:r>
            <a:r>
              <a:rPr lang="en-US" altLang="zh-TW" dirty="0"/>
              <a:t>anguage </a:t>
            </a:r>
            <a:r>
              <a:rPr lang="en-US" altLang="zh-TW" dirty="0">
                <a:solidFill>
                  <a:srgbClr val="FF0000"/>
                </a:solidFill>
              </a:rPr>
              <a:t>Mo</a:t>
            </a:r>
            <a:r>
              <a:rPr lang="en-US" altLang="zh-TW" dirty="0"/>
              <a:t>del</a:t>
            </a:r>
            <a:r>
              <a:rPr lang="zh-TW" altLang="en-US" dirty="0"/>
              <a:t> </a:t>
            </a:r>
            <a:r>
              <a:rPr lang="en-US" altLang="zh-TW" dirty="0"/>
              <a:t>(ELMO)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22EF4D-6360-4725-B2A6-2FEE0EDD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RNN-based language models (trained from lots of sentences)</a:t>
            </a:r>
            <a:endParaRPr lang="zh-TW" altLang="en-US" sz="2400" dirty="0"/>
          </a:p>
        </p:txBody>
      </p:sp>
      <p:pic>
        <p:nvPicPr>
          <p:cNvPr id="4" name="Picture 6" descr="ãELMOãçåçæå°çµæ">
            <a:extLst>
              <a:ext uri="{FF2B5EF4-FFF2-40B4-BE49-F238E27FC236}">
                <a16:creationId xmlns:a16="http://schemas.microsoft.com/office/drawing/2014/main" id="{D2668F51-32C7-469C-BC89-7DF3035E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98" y="111468"/>
            <a:ext cx="1860001" cy="18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0F874F1-D52F-40F1-9E80-D989AA807087}"/>
              </a:ext>
            </a:extLst>
          </p:cNvPr>
          <p:cNvSpPr/>
          <p:nvPr/>
        </p:nvSpPr>
        <p:spPr>
          <a:xfrm>
            <a:off x="4094827" y="1294449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https://arxiv.org/abs/1802.05365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DECE58-8962-4B7A-A7B9-22AC46CAD48A}"/>
              </a:ext>
            </a:extLst>
          </p:cNvPr>
          <p:cNvSpPr txBox="1"/>
          <p:nvPr/>
        </p:nvSpPr>
        <p:spPr>
          <a:xfrm>
            <a:off x="2753291" y="2294982"/>
            <a:ext cx="691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given 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 退了 就 知道 誰 沒穿 褲子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4A77C0-9B77-41D8-B593-BF6E11A9720D}"/>
              </a:ext>
            </a:extLst>
          </p:cNvPr>
          <p:cNvSpPr/>
          <p:nvPr/>
        </p:nvSpPr>
        <p:spPr>
          <a:xfrm>
            <a:off x="602043" y="5078030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45DBC6-7B3D-4580-8346-1F1440FA022B}"/>
              </a:ext>
            </a:extLst>
          </p:cNvPr>
          <p:cNvSpPr/>
          <p:nvPr/>
        </p:nvSpPr>
        <p:spPr>
          <a:xfrm>
            <a:off x="602044" y="3709373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04BE98-887A-4635-831F-81BBE267C9A4}"/>
              </a:ext>
            </a:extLst>
          </p:cNvPr>
          <p:cNvSpPr/>
          <p:nvPr/>
        </p:nvSpPr>
        <p:spPr>
          <a:xfrm>
            <a:off x="602043" y="4646515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779B9A-F6BB-42B6-9999-AB5CB1303C7C}"/>
              </a:ext>
            </a:extLst>
          </p:cNvPr>
          <p:cNvSpPr txBox="1"/>
          <p:nvPr/>
        </p:nvSpPr>
        <p:spPr>
          <a:xfrm>
            <a:off x="436342" y="614097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BB74EED-2CEE-4104-ADE6-FAB59B03C65F}"/>
              </a:ext>
            </a:extLst>
          </p:cNvPr>
          <p:cNvSpPr txBox="1"/>
          <p:nvPr/>
        </p:nvSpPr>
        <p:spPr>
          <a:xfrm>
            <a:off x="1590530" y="613734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79DE31D-CEEF-41FB-946A-6A1511D47D1C}"/>
              </a:ext>
            </a:extLst>
          </p:cNvPr>
          <p:cNvSpPr txBox="1"/>
          <p:nvPr/>
        </p:nvSpPr>
        <p:spPr>
          <a:xfrm>
            <a:off x="2701851" y="613734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369671C-85B5-432F-A541-1E2EED3592CD}"/>
              </a:ext>
            </a:extLst>
          </p:cNvPr>
          <p:cNvCxnSpPr>
            <a:cxnSpLocks/>
          </p:cNvCxnSpPr>
          <p:nvPr/>
        </p:nvCxnSpPr>
        <p:spPr>
          <a:xfrm flipV="1">
            <a:off x="982185" y="578694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C7B9FE9-56B4-4AF8-A1CC-CD361EDB3068}"/>
              </a:ext>
            </a:extLst>
          </p:cNvPr>
          <p:cNvCxnSpPr>
            <a:cxnSpLocks/>
          </p:cNvCxnSpPr>
          <p:nvPr/>
        </p:nvCxnSpPr>
        <p:spPr>
          <a:xfrm flipV="1">
            <a:off x="982185" y="33578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D0EB831-0165-4FA4-B69B-15312804699E}"/>
              </a:ext>
            </a:extLst>
          </p:cNvPr>
          <p:cNvCxnSpPr>
            <a:cxnSpLocks/>
          </p:cNvCxnSpPr>
          <p:nvPr/>
        </p:nvCxnSpPr>
        <p:spPr>
          <a:xfrm flipV="1">
            <a:off x="993745" y="483209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56DE107-D4FD-4355-9998-7EB1D0E54767}"/>
              </a:ext>
            </a:extLst>
          </p:cNvPr>
          <p:cNvCxnSpPr>
            <a:cxnSpLocks/>
          </p:cNvCxnSpPr>
          <p:nvPr/>
        </p:nvCxnSpPr>
        <p:spPr>
          <a:xfrm flipV="1">
            <a:off x="994478" y="437651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ED0F36D5-49D3-4324-8C56-D1DDF27EF8F8}"/>
              </a:ext>
            </a:extLst>
          </p:cNvPr>
          <p:cNvSpPr/>
          <p:nvPr/>
        </p:nvSpPr>
        <p:spPr>
          <a:xfrm>
            <a:off x="1742472" y="5092474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217D76E-BFEA-4580-9808-B7373D1FD0AC}"/>
              </a:ext>
            </a:extLst>
          </p:cNvPr>
          <p:cNvSpPr/>
          <p:nvPr/>
        </p:nvSpPr>
        <p:spPr>
          <a:xfrm>
            <a:off x="1742473" y="3723817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6EF7D07-2A91-4E2D-93B4-DB9C1DDED1C2}"/>
              </a:ext>
            </a:extLst>
          </p:cNvPr>
          <p:cNvSpPr/>
          <p:nvPr/>
        </p:nvSpPr>
        <p:spPr>
          <a:xfrm>
            <a:off x="1742472" y="4660959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6F81CB1-D5E5-46EC-967B-0712A664CC22}"/>
              </a:ext>
            </a:extLst>
          </p:cNvPr>
          <p:cNvCxnSpPr>
            <a:cxnSpLocks/>
          </p:cNvCxnSpPr>
          <p:nvPr/>
        </p:nvCxnSpPr>
        <p:spPr>
          <a:xfrm flipV="1">
            <a:off x="2122614" y="58013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20110CB-1FF4-4A9B-AD03-50EB90D298A7}"/>
              </a:ext>
            </a:extLst>
          </p:cNvPr>
          <p:cNvCxnSpPr>
            <a:cxnSpLocks/>
          </p:cNvCxnSpPr>
          <p:nvPr/>
        </p:nvCxnSpPr>
        <p:spPr>
          <a:xfrm flipV="1">
            <a:off x="2122614" y="337230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3BEBC53-9314-4344-9FEB-5166D955F44D}"/>
              </a:ext>
            </a:extLst>
          </p:cNvPr>
          <p:cNvCxnSpPr>
            <a:cxnSpLocks/>
          </p:cNvCxnSpPr>
          <p:nvPr/>
        </p:nvCxnSpPr>
        <p:spPr>
          <a:xfrm flipV="1">
            <a:off x="2134174" y="484654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FF9020E-05E8-4E50-8315-D8C88C35A7E9}"/>
              </a:ext>
            </a:extLst>
          </p:cNvPr>
          <p:cNvCxnSpPr>
            <a:cxnSpLocks/>
          </p:cNvCxnSpPr>
          <p:nvPr/>
        </p:nvCxnSpPr>
        <p:spPr>
          <a:xfrm flipV="1">
            <a:off x="2134907" y="439095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98014EA6-7564-4490-905D-F3B617B771F5}"/>
              </a:ext>
            </a:extLst>
          </p:cNvPr>
          <p:cNvSpPr/>
          <p:nvPr/>
        </p:nvSpPr>
        <p:spPr>
          <a:xfrm>
            <a:off x="2870609" y="5092474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117F6D3-6B2D-48FB-AD61-B789208EBB3F}"/>
              </a:ext>
            </a:extLst>
          </p:cNvPr>
          <p:cNvSpPr/>
          <p:nvPr/>
        </p:nvSpPr>
        <p:spPr>
          <a:xfrm>
            <a:off x="2870610" y="3723817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E848E94-B7D7-460C-B4BF-8F620C50EF15}"/>
              </a:ext>
            </a:extLst>
          </p:cNvPr>
          <p:cNvSpPr/>
          <p:nvPr/>
        </p:nvSpPr>
        <p:spPr>
          <a:xfrm>
            <a:off x="2870609" y="4660959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CACA366D-B458-4517-BF45-602357336D90}"/>
              </a:ext>
            </a:extLst>
          </p:cNvPr>
          <p:cNvCxnSpPr>
            <a:cxnSpLocks/>
          </p:cNvCxnSpPr>
          <p:nvPr/>
        </p:nvCxnSpPr>
        <p:spPr>
          <a:xfrm flipV="1">
            <a:off x="3250751" y="58013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BBD2054-2B3C-4469-A3F3-341409DBB178}"/>
              </a:ext>
            </a:extLst>
          </p:cNvPr>
          <p:cNvCxnSpPr>
            <a:cxnSpLocks/>
          </p:cNvCxnSpPr>
          <p:nvPr/>
        </p:nvCxnSpPr>
        <p:spPr>
          <a:xfrm flipV="1">
            <a:off x="3250751" y="337230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D4BE030-395A-4165-AE23-F88FF2DD1FD9}"/>
              </a:ext>
            </a:extLst>
          </p:cNvPr>
          <p:cNvCxnSpPr>
            <a:cxnSpLocks/>
          </p:cNvCxnSpPr>
          <p:nvPr/>
        </p:nvCxnSpPr>
        <p:spPr>
          <a:xfrm flipV="1">
            <a:off x="3262311" y="484654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020851B-F708-4AD9-9B15-260254B94A20}"/>
              </a:ext>
            </a:extLst>
          </p:cNvPr>
          <p:cNvCxnSpPr>
            <a:cxnSpLocks/>
          </p:cNvCxnSpPr>
          <p:nvPr/>
        </p:nvCxnSpPr>
        <p:spPr>
          <a:xfrm flipV="1">
            <a:off x="3263044" y="439095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182F34C1-0F4A-43E7-AC8E-663E92E8D427}"/>
              </a:ext>
            </a:extLst>
          </p:cNvPr>
          <p:cNvSpPr txBox="1"/>
          <p:nvPr/>
        </p:nvSpPr>
        <p:spPr>
          <a:xfrm>
            <a:off x="445967" y="2939412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E70B6BB2-E104-4B37-A4C0-5EE9F9971BA1}"/>
              </a:ext>
            </a:extLst>
          </p:cNvPr>
          <p:cNvSpPr txBox="1"/>
          <p:nvPr/>
        </p:nvSpPr>
        <p:spPr>
          <a:xfrm>
            <a:off x="1557288" y="2939412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EE691E8-CE4C-48B4-9D08-915DE25AF7DF}"/>
              </a:ext>
            </a:extLst>
          </p:cNvPr>
          <p:cNvSpPr txBox="1"/>
          <p:nvPr/>
        </p:nvSpPr>
        <p:spPr>
          <a:xfrm>
            <a:off x="2687941" y="2928581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C183BAF-184D-4C4A-A091-A37C84BC0DD5}"/>
              </a:ext>
            </a:extLst>
          </p:cNvPr>
          <p:cNvCxnSpPr>
            <a:cxnSpLocks/>
          </p:cNvCxnSpPr>
          <p:nvPr/>
        </p:nvCxnSpPr>
        <p:spPr>
          <a:xfrm rot="5400000" flipV="1">
            <a:off x="1547663" y="52790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1D82547D-FC83-4F62-93C0-3051B5640788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6714" y="390251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1A82E77A-DC32-4AB8-96E0-D8C73191338F}"/>
              </a:ext>
            </a:extLst>
          </p:cNvPr>
          <p:cNvCxnSpPr>
            <a:cxnSpLocks/>
          </p:cNvCxnSpPr>
          <p:nvPr/>
        </p:nvCxnSpPr>
        <p:spPr>
          <a:xfrm rot="5400000" flipV="1">
            <a:off x="2692226" y="391732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A3E09648-B586-4C79-83D1-811614971852}"/>
              </a:ext>
            </a:extLst>
          </p:cNvPr>
          <p:cNvCxnSpPr>
            <a:cxnSpLocks/>
          </p:cNvCxnSpPr>
          <p:nvPr/>
        </p:nvCxnSpPr>
        <p:spPr>
          <a:xfrm rot="5400000" flipV="1">
            <a:off x="2682601" y="52790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425B5147-F191-49C6-8FD8-D04AEEFF73ED}"/>
              </a:ext>
            </a:extLst>
          </p:cNvPr>
          <p:cNvCxnSpPr>
            <a:cxnSpLocks/>
          </p:cNvCxnSpPr>
          <p:nvPr/>
        </p:nvCxnSpPr>
        <p:spPr>
          <a:xfrm rot="5400000" flipV="1">
            <a:off x="3799262" y="52790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67ADEA1F-1782-4790-9F0C-DA576538CB02}"/>
              </a:ext>
            </a:extLst>
          </p:cNvPr>
          <p:cNvCxnSpPr>
            <a:cxnSpLocks/>
          </p:cNvCxnSpPr>
          <p:nvPr/>
        </p:nvCxnSpPr>
        <p:spPr>
          <a:xfrm rot="5400000" flipV="1">
            <a:off x="3818470" y="390251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E38B0D3-5472-45F4-9A68-B61675AE0168}"/>
              </a:ext>
            </a:extLst>
          </p:cNvPr>
          <p:cNvSpPr txBox="1"/>
          <p:nvPr/>
        </p:nvSpPr>
        <p:spPr>
          <a:xfrm>
            <a:off x="3856601" y="5140196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6B0219A-9106-4B0E-85E0-F4C0B0DD4ACA}"/>
              </a:ext>
            </a:extLst>
          </p:cNvPr>
          <p:cNvSpPr txBox="1"/>
          <p:nvPr/>
        </p:nvSpPr>
        <p:spPr>
          <a:xfrm>
            <a:off x="3877742" y="3761600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459D11A-8C84-4DFC-88E9-420A93C50095}"/>
              </a:ext>
            </a:extLst>
          </p:cNvPr>
          <p:cNvSpPr/>
          <p:nvPr/>
        </p:nvSpPr>
        <p:spPr>
          <a:xfrm>
            <a:off x="5440013" y="5102099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7C92998-D2F9-49FC-9738-917486B3E40D}"/>
              </a:ext>
            </a:extLst>
          </p:cNvPr>
          <p:cNvSpPr/>
          <p:nvPr/>
        </p:nvSpPr>
        <p:spPr>
          <a:xfrm>
            <a:off x="5440014" y="3733442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CD00E11-9698-45AB-9E8D-496984A90BB7}"/>
              </a:ext>
            </a:extLst>
          </p:cNvPr>
          <p:cNvSpPr/>
          <p:nvPr/>
        </p:nvSpPr>
        <p:spPr>
          <a:xfrm>
            <a:off x="5440013" y="4670584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F3AC368-0BAF-4C32-82EE-BE386C315946}"/>
              </a:ext>
            </a:extLst>
          </p:cNvPr>
          <p:cNvSpPr txBox="1"/>
          <p:nvPr/>
        </p:nvSpPr>
        <p:spPr>
          <a:xfrm>
            <a:off x="5274312" y="6165039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A7292A31-F520-42CC-990C-D071F7C2C6B9}"/>
              </a:ext>
            </a:extLst>
          </p:cNvPr>
          <p:cNvSpPr txBox="1"/>
          <p:nvPr/>
        </p:nvSpPr>
        <p:spPr>
          <a:xfrm>
            <a:off x="6428500" y="6161409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5DCD114-FB1F-4CFD-A153-B19AB400CA34}"/>
              </a:ext>
            </a:extLst>
          </p:cNvPr>
          <p:cNvSpPr txBox="1"/>
          <p:nvPr/>
        </p:nvSpPr>
        <p:spPr>
          <a:xfrm>
            <a:off x="7539821" y="6161409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94864FC-9FFE-4A17-B6FC-1F3FBE732345}"/>
              </a:ext>
            </a:extLst>
          </p:cNvPr>
          <p:cNvCxnSpPr>
            <a:cxnSpLocks/>
          </p:cNvCxnSpPr>
          <p:nvPr/>
        </p:nvCxnSpPr>
        <p:spPr>
          <a:xfrm flipV="1">
            <a:off x="5820155" y="581101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44BA97FE-E147-486B-83E8-32269EF257F1}"/>
              </a:ext>
            </a:extLst>
          </p:cNvPr>
          <p:cNvCxnSpPr>
            <a:cxnSpLocks/>
          </p:cNvCxnSpPr>
          <p:nvPr/>
        </p:nvCxnSpPr>
        <p:spPr>
          <a:xfrm flipV="1">
            <a:off x="5820155" y="338192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399D8A14-3466-445A-A980-E9BE2972468A}"/>
              </a:ext>
            </a:extLst>
          </p:cNvPr>
          <p:cNvCxnSpPr>
            <a:cxnSpLocks/>
          </p:cNvCxnSpPr>
          <p:nvPr/>
        </p:nvCxnSpPr>
        <p:spPr>
          <a:xfrm flipV="1">
            <a:off x="5831715" y="4856168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A9F3EA66-337C-486A-8D35-29972B614837}"/>
              </a:ext>
            </a:extLst>
          </p:cNvPr>
          <p:cNvCxnSpPr>
            <a:cxnSpLocks/>
          </p:cNvCxnSpPr>
          <p:nvPr/>
        </p:nvCxnSpPr>
        <p:spPr>
          <a:xfrm flipV="1">
            <a:off x="5832448" y="4400584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6676840C-4DBB-411E-8E73-99D094AB7437}"/>
              </a:ext>
            </a:extLst>
          </p:cNvPr>
          <p:cNvSpPr/>
          <p:nvPr/>
        </p:nvSpPr>
        <p:spPr>
          <a:xfrm>
            <a:off x="6580442" y="5116543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3292D6F-F9F0-4895-8890-576B4ED5A89A}"/>
              </a:ext>
            </a:extLst>
          </p:cNvPr>
          <p:cNvSpPr/>
          <p:nvPr/>
        </p:nvSpPr>
        <p:spPr>
          <a:xfrm>
            <a:off x="6580443" y="3747886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1226C7B-46CE-40A0-9193-17B876AB697A}"/>
              </a:ext>
            </a:extLst>
          </p:cNvPr>
          <p:cNvSpPr/>
          <p:nvPr/>
        </p:nvSpPr>
        <p:spPr>
          <a:xfrm>
            <a:off x="6580442" y="4685028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4721F846-464D-4471-8319-DB639EC0601B}"/>
              </a:ext>
            </a:extLst>
          </p:cNvPr>
          <p:cNvCxnSpPr>
            <a:cxnSpLocks/>
          </p:cNvCxnSpPr>
          <p:nvPr/>
        </p:nvCxnSpPr>
        <p:spPr>
          <a:xfrm flipV="1">
            <a:off x="6960584" y="58254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7879A892-7C21-45A6-81F5-38AFAB91E3AD}"/>
              </a:ext>
            </a:extLst>
          </p:cNvPr>
          <p:cNvCxnSpPr>
            <a:cxnSpLocks/>
          </p:cNvCxnSpPr>
          <p:nvPr/>
        </p:nvCxnSpPr>
        <p:spPr>
          <a:xfrm flipV="1">
            <a:off x="6960584" y="339637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DBD99471-05B4-4533-8341-9788AF6746B6}"/>
              </a:ext>
            </a:extLst>
          </p:cNvPr>
          <p:cNvCxnSpPr>
            <a:cxnSpLocks/>
          </p:cNvCxnSpPr>
          <p:nvPr/>
        </p:nvCxnSpPr>
        <p:spPr>
          <a:xfrm flipV="1">
            <a:off x="6972144" y="4870612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3D21FB06-DAB5-46C0-9A60-1D58782C7797}"/>
              </a:ext>
            </a:extLst>
          </p:cNvPr>
          <p:cNvCxnSpPr>
            <a:cxnSpLocks/>
          </p:cNvCxnSpPr>
          <p:nvPr/>
        </p:nvCxnSpPr>
        <p:spPr>
          <a:xfrm flipV="1">
            <a:off x="6972877" y="4415028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F6E90B30-F47E-4E08-A912-D9695CA20759}"/>
              </a:ext>
            </a:extLst>
          </p:cNvPr>
          <p:cNvSpPr/>
          <p:nvPr/>
        </p:nvSpPr>
        <p:spPr>
          <a:xfrm>
            <a:off x="7708579" y="5116543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8AA61D2-D744-4E3C-99D2-B6BD882376DD}"/>
              </a:ext>
            </a:extLst>
          </p:cNvPr>
          <p:cNvSpPr/>
          <p:nvPr/>
        </p:nvSpPr>
        <p:spPr>
          <a:xfrm>
            <a:off x="7708580" y="3747886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45824A7-A83C-4374-B4FE-4CA777465229}"/>
              </a:ext>
            </a:extLst>
          </p:cNvPr>
          <p:cNvSpPr/>
          <p:nvPr/>
        </p:nvSpPr>
        <p:spPr>
          <a:xfrm>
            <a:off x="7708579" y="4685028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8C52A6D8-F8A8-4E47-AD22-4EDCF66D8E31}"/>
              </a:ext>
            </a:extLst>
          </p:cNvPr>
          <p:cNvCxnSpPr>
            <a:cxnSpLocks/>
          </p:cNvCxnSpPr>
          <p:nvPr/>
        </p:nvCxnSpPr>
        <p:spPr>
          <a:xfrm flipV="1">
            <a:off x="8088721" y="58254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0601FF0C-65C8-4ECC-8958-D12C468907D0}"/>
              </a:ext>
            </a:extLst>
          </p:cNvPr>
          <p:cNvCxnSpPr>
            <a:cxnSpLocks/>
          </p:cNvCxnSpPr>
          <p:nvPr/>
        </p:nvCxnSpPr>
        <p:spPr>
          <a:xfrm flipV="1">
            <a:off x="8088721" y="339637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C10406BA-BFCA-4696-B1D6-1D88B86E39CB}"/>
              </a:ext>
            </a:extLst>
          </p:cNvPr>
          <p:cNvCxnSpPr>
            <a:cxnSpLocks/>
          </p:cNvCxnSpPr>
          <p:nvPr/>
        </p:nvCxnSpPr>
        <p:spPr>
          <a:xfrm flipV="1">
            <a:off x="8100281" y="4870612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504FF80C-F58E-4050-B73B-4218585777F8}"/>
              </a:ext>
            </a:extLst>
          </p:cNvPr>
          <p:cNvCxnSpPr>
            <a:cxnSpLocks/>
          </p:cNvCxnSpPr>
          <p:nvPr/>
        </p:nvCxnSpPr>
        <p:spPr>
          <a:xfrm flipV="1">
            <a:off x="8101014" y="4415028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6952287B-1E33-418E-AA33-3EE26091A0F2}"/>
              </a:ext>
            </a:extLst>
          </p:cNvPr>
          <p:cNvSpPr txBox="1"/>
          <p:nvPr/>
        </p:nvSpPr>
        <p:spPr>
          <a:xfrm>
            <a:off x="5283937" y="2963481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E838F3B9-AD3A-4122-8378-9684A5F00ACA}"/>
              </a:ext>
            </a:extLst>
          </p:cNvPr>
          <p:cNvSpPr txBox="1"/>
          <p:nvPr/>
        </p:nvSpPr>
        <p:spPr>
          <a:xfrm>
            <a:off x="6395258" y="2963481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F8A33E7A-AA18-46AB-8A9B-C13D045E0468}"/>
              </a:ext>
            </a:extLst>
          </p:cNvPr>
          <p:cNvSpPr txBox="1"/>
          <p:nvPr/>
        </p:nvSpPr>
        <p:spPr>
          <a:xfrm>
            <a:off x="7525911" y="295265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2557AF68-D08B-441C-A2F8-BD83AE1DDA0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385633" y="530311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00C8B95D-0A68-40BF-A7E1-1B37D928BEA3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404684" y="392658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29784757-4409-4153-8457-9F49C375F21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30196" y="394139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A5BC6AD6-C0A5-42CE-A981-463B96E8A35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20571" y="530311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C663FFEF-8679-46B6-AE33-81C568E24E7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37232" y="530311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3E614B69-87A3-4FD7-9FBF-B2BB85741E7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56440" y="392658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C10CAB7C-2E54-498C-8008-92592CAE83C9}"/>
              </a:ext>
            </a:extLst>
          </p:cNvPr>
          <p:cNvSpPr txBox="1"/>
          <p:nvPr/>
        </p:nvSpPr>
        <p:spPr>
          <a:xfrm>
            <a:off x="8694571" y="5164265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06AF239A-8ADA-4F12-A6AC-900084E29BBA}"/>
              </a:ext>
            </a:extLst>
          </p:cNvPr>
          <p:cNvSpPr txBox="1"/>
          <p:nvPr/>
        </p:nvSpPr>
        <p:spPr>
          <a:xfrm>
            <a:off x="8715712" y="3785669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05790971-50C0-4E68-B3FF-1537DC1FBA7E}"/>
              </a:ext>
            </a:extLst>
          </p:cNvPr>
          <p:cNvGrpSpPr/>
          <p:nvPr/>
        </p:nvGrpSpPr>
        <p:grpSpPr>
          <a:xfrm flipH="1">
            <a:off x="4690509" y="3785669"/>
            <a:ext cx="759210" cy="1840261"/>
            <a:chOff x="4517259" y="3785669"/>
            <a:chExt cx="759210" cy="1840261"/>
          </a:xfrm>
        </p:grpSpPr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D72E1B9E-6BC6-4943-8CD3-9F66B73D109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693017" y="530311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6995302E-B42E-479D-A3BF-84D2516E4F5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12225" y="392658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71D9207D-9B73-4280-B6FE-9B7C176CC489}"/>
                </a:ext>
              </a:extLst>
            </p:cNvPr>
            <p:cNvSpPr txBox="1"/>
            <p:nvPr/>
          </p:nvSpPr>
          <p:spPr>
            <a:xfrm>
              <a:off x="4750356" y="5164265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1D5CC10D-0404-4293-8A0E-E447E7611E53}"/>
                </a:ext>
              </a:extLst>
            </p:cNvPr>
            <p:cNvSpPr txBox="1"/>
            <p:nvPr/>
          </p:nvSpPr>
          <p:spPr>
            <a:xfrm>
              <a:off x="4771497" y="3785669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7" name="群組 176">
            <a:extLst>
              <a:ext uri="{FF2B5EF4-FFF2-40B4-BE49-F238E27FC236}">
                <a16:creationId xmlns:a16="http://schemas.microsoft.com/office/drawing/2014/main" id="{BFBDEC20-CEA6-451A-BEFD-91C4F6209BAD}"/>
              </a:ext>
            </a:extLst>
          </p:cNvPr>
          <p:cNvGrpSpPr/>
          <p:nvPr/>
        </p:nvGrpSpPr>
        <p:grpSpPr>
          <a:xfrm>
            <a:off x="4341190" y="3929199"/>
            <a:ext cx="408669" cy="1707500"/>
            <a:chOff x="4350364" y="2838628"/>
            <a:chExt cx="408669" cy="1707500"/>
          </a:xfrm>
        </p:grpSpPr>
        <p:grpSp>
          <p:nvGrpSpPr>
            <p:cNvPr id="88" name="群組 87">
              <a:extLst>
                <a:ext uri="{FF2B5EF4-FFF2-40B4-BE49-F238E27FC236}">
                  <a16:creationId xmlns:a16="http://schemas.microsoft.com/office/drawing/2014/main" id="{1B178D6E-CBDB-49CF-9B4E-0304B73A3995}"/>
                </a:ext>
              </a:extLst>
            </p:cNvPr>
            <p:cNvGrpSpPr/>
            <p:nvPr/>
          </p:nvGrpSpPr>
          <p:grpSpPr>
            <a:xfrm rot="5400000">
              <a:off x="3765130" y="3594441"/>
              <a:ext cx="1579926" cy="202506"/>
              <a:chOff x="4024747" y="3092398"/>
              <a:chExt cx="1579926" cy="202506"/>
            </a:xfrm>
          </p:grpSpPr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7B5453A1-FEF3-432F-BECC-079345DCD65F}"/>
                  </a:ext>
                </a:extLst>
              </p:cNvPr>
              <p:cNvSpPr/>
              <p:nvPr/>
            </p:nvSpPr>
            <p:spPr>
              <a:xfrm>
                <a:off x="4024747" y="3099695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0A9F7890-E30D-43F5-9202-41E029BEDA1F}"/>
                  </a:ext>
                </a:extLst>
              </p:cNvPr>
              <p:cNvSpPr/>
              <p:nvPr/>
            </p:nvSpPr>
            <p:spPr>
              <a:xfrm>
                <a:off x="4844386" y="3092398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70F0C80C-0B0D-43EA-81E2-B46112467842}"/>
                </a:ext>
              </a:extLst>
            </p:cNvPr>
            <p:cNvSpPr/>
            <p:nvPr/>
          </p:nvSpPr>
          <p:spPr>
            <a:xfrm>
              <a:off x="4350364" y="2838628"/>
              <a:ext cx="408669" cy="1707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53831558-23AA-4E3D-829F-F94C91FF7A87}"/>
              </a:ext>
            </a:extLst>
          </p:cNvPr>
          <p:cNvCxnSpPr>
            <a:cxnSpLocks/>
          </p:cNvCxnSpPr>
          <p:nvPr/>
        </p:nvCxnSpPr>
        <p:spPr>
          <a:xfrm>
            <a:off x="3643842" y="4752410"/>
            <a:ext cx="6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3D5EB507-E9B6-48B1-B412-EB41B18AB48A}"/>
              </a:ext>
            </a:extLst>
          </p:cNvPr>
          <p:cNvCxnSpPr>
            <a:cxnSpLocks/>
          </p:cNvCxnSpPr>
          <p:nvPr/>
        </p:nvCxnSpPr>
        <p:spPr>
          <a:xfrm flipH="1">
            <a:off x="4731988" y="4752410"/>
            <a:ext cx="6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88AD5C-E62E-4BF4-9A2A-51FB0EF5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ELMO</a:t>
            </a:r>
            <a:endParaRPr lang="zh-TW" altLang="en-US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8B196718-0152-4116-A054-C95741A20986}"/>
              </a:ext>
            </a:extLst>
          </p:cNvPr>
          <p:cNvSpPr/>
          <p:nvPr/>
        </p:nvSpPr>
        <p:spPr>
          <a:xfrm>
            <a:off x="602043" y="5078030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CFF570A1-BCF4-47CF-A87F-1D33591FF4B2}"/>
              </a:ext>
            </a:extLst>
          </p:cNvPr>
          <p:cNvSpPr/>
          <p:nvPr/>
        </p:nvSpPr>
        <p:spPr>
          <a:xfrm>
            <a:off x="602044" y="3709373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5A39D425-13CF-4264-B620-0D5C4C39009D}"/>
              </a:ext>
            </a:extLst>
          </p:cNvPr>
          <p:cNvSpPr/>
          <p:nvPr/>
        </p:nvSpPr>
        <p:spPr>
          <a:xfrm>
            <a:off x="602043" y="4646515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F1BAEABA-6506-42AD-BD4E-DE3556FFF714}"/>
              </a:ext>
            </a:extLst>
          </p:cNvPr>
          <p:cNvSpPr txBox="1"/>
          <p:nvPr/>
        </p:nvSpPr>
        <p:spPr>
          <a:xfrm>
            <a:off x="436342" y="614097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E8E7BDEA-84C3-4BFE-834A-3500BF8A0CE9}"/>
              </a:ext>
            </a:extLst>
          </p:cNvPr>
          <p:cNvSpPr txBox="1"/>
          <p:nvPr/>
        </p:nvSpPr>
        <p:spPr>
          <a:xfrm>
            <a:off x="1590530" y="613734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141F5598-8927-4F72-8C96-1B62E7D1DC71}"/>
              </a:ext>
            </a:extLst>
          </p:cNvPr>
          <p:cNvSpPr txBox="1"/>
          <p:nvPr/>
        </p:nvSpPr>
        <p:spPr>
          <a:xfrm>
            <a:off x="2701851" y="6137340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8534555A-A006-456A-9392-FD6104303872}"/>
              </a:ext>
            </a:extLst>
          </p:cNvPr>
          <p:cNvCxnSpPr>
            <a:cxnSpLocks/>
          </p:cNvCxnSpPr>
          <p:nvPr/>
        </p:nvCxnSpPr>
        <p:spPr>
          <a:xfrm flipV="1">
            <a:off x="982185" y="578694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5FDC251F-A231-4FA1-9C43-13CC0CF1A3BB}"/>
              </a:ext>
            </a:extLst>
          </p:cNvPr>
          <p:cNvCxnSpPr>
            <a:cxnSpLocks/>
          </p:cNvCxnSpPr>
          <p:nvPr/>
        </p:nvCxnSpPr>
        <p:spPr>
          <a:xfrm flipV="1">
            <a:off x="993745" y="483209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2350160F-68E2-4ECA-B48C-211A817BF32F}"/>
              </a:ext>
            </a:extLst>
          </p:cNvPr>
          <p:cNvCxnSpPr>
            <a:cxnSpLocks/>
          </p:cNvCxnSpPr>
          <p:nvPr/>
        </p:nvCxnSpPr>
        <p:spPr>
          <a:xfrm flipV="1">
            <a:off x="994478" y="437651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3CDCFCBA-77C0-48AE-9902-3CE3F37FA899}"/>
              </a:ext>
            </a:extLst>
          </p:cNvPr>
          <p:cNvSpPr/>
          <p:nvPr/>
        </p:nvSpPr>
        <p:spPr>
          <a:xfrm>
            <a:off x="1742472" y="5092474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BD15C7BB-719A-4227-80B9-9061E64E9983}"/>
              </a:ext>
            </a:extLst>
          </p:cNvPr>
          <p:cNvSpPr/>
          <p:nvPr/>
        </p:nvSpPr>
        <p:spPr>
          <a:xfrm>
            <a:off x="1742473" y="3723817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DEC71128-DB67-4BEC-945D-3D5361E3E7AC}"/>
              </a:ext>
            </a:extLst>
          </p:cNvPr>
          <p:cNvSpPr/>
          <p:nvPr/>
        </p:nvSpPr>
        <p:spPr>
          <a:xfrm>
            <a:off x="1742472" y="4660959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F6153948-998F-4250-A895-4E181D868C0B}"/>
              </a:ext>
            </a:extLst>
          </p:cNvPr>
          <p:cNvCxnSpPr>
            <a:cxnSpLocks/>
          </p:cNvCxnSpPr>
          <p:nvPr/>
        </p:nvCxnSpPr>
        <p:spPr>
          <a:xfrm flipV="1">
            <a:off x="2122614" y="58013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B681061B-897E-4D79-ABA5-4E0282E45861}"/>
              </a:ext>
            </a:extLst>
          </p:cNvPr>
          <p:cNvCxnSpPr>
            <a:cxnSpLocks/>
          </p:cNvCxnSpPr>
          <p:nvPr/>
        </p:nvCxnSpPr>
        <p:spPr>
          <a:xfrm flipV="1">
            <a:off x="2134174" y="484654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7BCDEB22-08DE-44AE-A3A5-12E4698ABA46}"/>
              </a:ext>
            </a:extLst>
          </p:cNvPr>
          <p:cNvCxnSpPr>
            <a:cxnSpLocks/>
          </p:cNvCxnSpPr>
          <p:nvPr/>
        </p:nvCxnSpPr>
        <p:spPr>
          <a:xfrm flipV="1">
            <a:off x="2134907" y="439095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B3907EA2-F46A-422E-8C18-1C6FE6E404AE}"/>
              </a:ext>
            </a:extLst>
          </p:cNvPr>
          <p:cNvSpPr/>
          <p:nvPr/>
        </p:nvSpPr>
        <p:spPr>
          <a:xfrm>
            <a:off x="2870609" y="5092474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84C2B3A2-9B4D-45CD-89B2-8AD896646889}"/>
              </a:ext>
            </a:extLst>
          </p:cNvPr>
          <p:cNvSpPr/>
          <p:nvPr/>
        </p:nvSpPr>
        <p:spPr>
          <a:xfrm>
            <a:off x="2870610" y="3723817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2325D917-4ABB-407F-A296-4844E201FCC8}"/>
              </a:ext>
            </a:extLst>
          </p:cNvPr>
          <p:cNvSpPr/>
          <p:nvPr/>
        </p:nvSpPr>
        <p:spPr>
          <a:xfrm>
            <a:off x="2870609" y="4660959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D9C44148-61E2-4BA6-963C-A0837E1FC624}"/>
              </a:ext>
            </a:extLst>
          </p:cNvPr>
          <p:cNvCxnSpPr>
            <a:cxnSpLocks/>
          </p:cNvCxnSpPr>
          <p:nvPr/>
        </p:nvCxnSpPr>
        <p:spPr>
          <a:xfrm flipV="1">
            <a:off x="3250751" y="58013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3ABA8E81-067E-4F1E-93B7-13105E91F7F2}"/>
              </a:ext>
            </a:extLst>
          </p:cNvPr>
          <p:cNvCxnSpPr>
            <a:cxnSpLocks/>
          </p:cNvCxnSpPr>
          <p:nvPr/>
        </p:nvCxnSpPr>
        <p:spPr>
          <a:xfrm flipV="1">
            <a:off x="3262311" y="484654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101456DC-0FB2-42F7-9781-38EB492AAF79}"/>
              </a:ext>
            </a:extLst>
          </p:cNvPr>
          <p:cNvCxnSpPr>
            <a:cxnSpLocks/>
          </p:cNvCxnSpPr>
          <p:nvPr/>
        </p:nvCxnSpPr>
        <p:spPr>
          <a:xfrm flipV="1">
            <a:off x="3263044" y="439095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94646035-C38C-4469-B7F4-187ABB66055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47663" y="52790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054D3754-0ABE-4319-BF6C-BE0227EDC5E9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6714" y="390251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>
            <a:extLst>
              <a:ext uri="{FF2B5EF4-FFF2-40B4-BE49-F238E27FC236}">
                <a16:creationId xmlns:a16="http://schemas.microsoft.com/office/drawing/2014/main" id="{2B46948B-16BA-4372-91AE-FE184E4B58FA}"/>
              </a:ext>
            </a:extLst>
          </p:cNvPr>
          <p:cNvCxnSpPr>
            <a:cxnSpLocks/>
          </p:cNvCxnSpPr>
          <p:nvPr/>
        </p:nvCxnSpPr>
        <p:spPr>
          <a:xfrm rot="5400000" flipV="1">
            <a:off x="2692226" y="391732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48D1DFCB-5737-473B-B8DB-AF4CF019AF96}"/>
              </a:ext>
            </a:extLst>
          </p:cNvPr>
          <p:cNvCxnSpPr>
            <a:cxnSpLocks/>
          </p:cNvCxnSpPr>
          <p:nvPr/>
        </p:nvCxnSpPr>
        <p:spPr>
          <a:xfrm rot="5400000" flipV="1">
            <a:off x="2682601" y="52790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5D60784D-3D26-4259-B40C-56D28BAD4391}"/>
              </a:ext>
            </a:extLst>
          </p:cNvPr>
          <p:cNvCxnSpPr>
            <a:cxnSpLocks/>
          </p:cNvCxnSpPr>
          <p:nvPr/>
        </p:nvCxnSpPr>
        <p:spPr>
          <a:xfrm rot="5400000" flipV="1">
            <a:off x="3799262" y="52790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36269C8A-98B7-4CEB-9FE2-343EDF22E651}"/>
              </a:ext>
            </a:extLst>
          </p:cNvPr>
          <p:cNvCxnSpPr>
            <a:cxnSpLocks/>
          </p:cNvCxnSpPr>
          <p:nvPr/>
        </p:nvCxnSpPr>
        <p:spPr>
          <a:xfrm rot="5400000" flipV="1">
            <a:off x="3818470" y="390251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2C172C16-605F-4460-A837-135A424654F9}"/>
              </a:ext>
            </a:extLst>
          </p:cNvPr>
          <p:cNvSpPr txBox="1"/>
          <p:nvPr/>
        </p:nvSpPr>
        <p:spPr>
          <a:xfrm>
            <a:off x="3856601" y="5140196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737C6DFC-2BCB-417A-A4E2-BED25FF8A8AD}"/>
              </a:ext>
            </a:extLst>
          </p:cNvPr>
          <p:cNvSpPr txBox="1"/>
          <p:nvPr/>
        </p:nvSpPr>
        <p:spPr>
          <a:xfrm>
            <a:off x="3877742" y="3761600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DE7F94DF-BBC6-430D-8C7A-4D3B054BBBBB}"/>
              </a:ext>
            </a:extLst>
          </p:cNvPr>
          <p:cNvSpPr/>
          <p:nvPr/>
        </p:nvSpPr>
        <p:spPr>
          <a:xfrm>
            <a:off x="5440013" y="5102099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D434E952-F381-4EF8-9434-1CFAA4E1FA40}"/>
              </a:ext>
            </a:extLst>
          </p:cNvPr>
          <p:cNvSpPr/>
          <p:nvPr/>
        </p:nvSpPr>
        <p:spPr>
          <a:xfrm>
            <a:off x="5440014" y="3733442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F8E02B3-AE59-42A9-9BE5-D9DB6D80E7B3}"/>
              </a:ext>
            </a:extLst>
          </p:cNvPr>
          <p:cNvSpPr/>
          <p:nvPr/>
        </p:nvSpPr>
        <p:spPr>
          <a:xfrm>
            <a:off x="5440013" y="4670584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41EA248C-696F-481E-A0FE-D3C4FF93B130}"/>
              </a:ext>
            </a:extLst>
          </p:cNvPr>
          <p:cNvSpPr txBox="1"/>
          <p:nvPr/>
        </p:nvSpPr>
        <p:spPr>
          <a:xfrm>
            <a:off x="5274312" y="6165039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7B66DAB0-B89D-4671-ADB3-226AE73474CC}"/>
              </a:ext>
            </a:extLst>
          </p:cNvPr>
          <p:cNvSpPr txBox="1"/>
          <p:nvPr/>
        </p:nvSpPr>
        <p:spPr>
          <a:xfrm>
            <a:off x="6428500" y="6161409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289D21BB-5E23-42B4-A69F-0B95B67CD288}"/>
              </a:ext>
            </a:extLst>
          </p:cNvPr>
          <p:cNvSpPr txBox="1"/>
          <p:nvPr/>
        </p:nvSpPr>
        <p:spPr>
          <a:xfrm>
            <a:off x="7539821" y="6161409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</a:p>
        </p:txBody>
      </p: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6ED4F8D6-9A1E-4291-8442-0DB24299F24E}"/>
              </a:ext>
            </a:extLst>
          </p:cNvPr>
          <p:cNvCxnSpPr>
            <a:cxnSpLocks/>
          </p:cNvCxnSpPr>
          <p:nvPr/>
        </p:nvCxnSpPr>
        <p:spPr>
          <a:xfrm flipV="1">
            <a:off x="5820155" y="581101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ED44E884-BE22-479D-A8CB-1C8C0E9E4A04}"/>
              </a:ext>
            </a:extLst>
          </p:cNvPr>
          <p:cNvCxnSpPr>
            <a:cxnSpLocks/>
          </p:cNvCxnSpPr>
          <p:nvPr/>
        </p:nvCxnSpPr>
        <p:spPr>
          <a:xfrm flipV="1">
            <a:off x="5831715" y="4856168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616560B3-9478-4542-8E27-F4FE1C6EBED6}"/>
              </a:ext>
            </a:extLst>
          </p:cNvPr>
          <p:cNvCxnSpPr>
            <a:cxnSpLocks/>
          </p:cNvCxnSpPr>
          <p:nvPr/>
        </p:nvCxnSpPr>
        <p:spPr>
          <a:xfrm flipV="1">
            <a:off x="5832448" y="4400584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>
            <a:extLst>
              <a:ext uri="{FF2B5EF4-FFF2-40B4-BE49-F238E27FC236}">
                <a16:creationId xmlns:a16="http://schemas.microsoft.com/office/drawing/2014/main" id="{4103556C-361D-4621-A04C-B880DD0F41D2}"/>
              </a:ext>
            </a:extLst>
          </p:cNvPr>
          <p:cNvSpPr/>
          <p:nvPr/>
        </p:nvSpPr>
        <p:spPr>
          <a:xfrm>
            <a:off x="6580442" y="5116543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D2D25A58-413F-4A0C-8471-F2068ECDEFF8}"/>
              </a:ext>
            </a:extLst>
          </p:cNvPr>
          <p:cNvSpPr/>
          <p:nvPr/>
        </p:nvSpPr>
        <p:spPr>
          <a:xfrm>
            <a:off x="6580443" y="3747886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241ED04-7C7A-49AB-8F90-B556529F543B}"/>
              </a:ext>
            </a:extLst>
          </p:cNvPr>
          <p:cNvSpPr/>
          <p:nvPr/>
        </p:nvSpPr>
        <p:spPr>
          <a:xfrm>
            <a:off x="6580442" y="4685028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3" name="直線單箭頭接點 132">
            <a:extLst>
              <a:ext uri="{FF2B5EF4-FFF2-40B4-BE49-F238E27FC236}">
                <a16:creationId xmlns:a16="http://schemas.microsoft.com/office/drawing/2014/main" id="{2DB79B3F-6016-4C1A-B896-2DBFED60B629}"/>
              </a:ext>
            </a:extLst>
          </p:cNvPr>
          <p:cNvCxnSpPr>
            <a:cxnSpLocks/>
          </p:cNvCxnSpPr>
          <p:nvPr/>
        </p:nvCxnSpPr>
        <p:spPr>
          <a:xfrm flipV="1">
            <a:off x="6960584" y="58254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>
            <a:extLst>
              <a:ext uri="{FF2B5EF4-FFF2-40B4-BE49-F238E27FC236}">
                <a16:creationId xmlns:a16="http://schemas.microsoft.com/office/drawing/2014/main" id="{62FB1D11-DE5E-4FBE-BFE5-50BA43320D67}"/>
              </a:ext>
            </a:extLst>
          </p:cNvPr>
          <p:cNvCxnSpPr>
            <a:cxnSpLocks/>
          </p:cNvCxnSpPr>
          <p:nvPr/>
        </p:nvCxnSpPr>
        <p:spPr>
          <a:xfrm flipV="1">
            <a:off x="6972144" y="4870612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FF9E68CC-9C66-424C-9AC8-3C1CE2730789}"/>
              </a:ext>
            </a:extLst>
          </p:cNvPr>
          <p:cNvCxnSpPr>
            <a:cxnSpLocks/>
          </p:cNvCxnSpPr>
          <p:nvPr/>
        </p:nvCxnSpPr>
        <p:spPr>
          <a:xfrm flipV="1">
            <a:off x="6972877" y="4415028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矩形 136">
            <a:extLst>
              <a:ext uri="{FF2B5EF4-FFF2-40B4-BE49-F238E27FC236}">
                <a16:creationId xmlns:a16="http://schemas.microsoft.com/office/drawing/2014/main" id="{3A2FBDCD-EEAC-4C62-BCD0-A269B93B5450}"/>
              </a:ext>
            </a:extLst>
          </p:cNvPr>
          <p:cNvSpPr/>
          <p:nvPr/>
        </p:nvSpPr>
        <p:spPr>
          <a:xfrm>
            <a:off x="7708579" y="5116543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63F0E193-D2B1-4570-B58C-D2464B95D6E1}"/>
              </a:ext>
            </a:extLst>
          </p:cNvPr>
          <p:cNvSpPr/>
          <p:nvPr/>
        </p:nvSpPr>
        <p:spPr>
          <a:xfrm>
            <a:off x="7708580" y="3747886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6DC70982-C832-4C7A-AD6C-DDBE1D61D848}"/>
              </a:ext>
            </a:extLst>
          </p:cNvPr>
          <p:cNvSpPr/>
          <p:nvPr/>
        </p:nvSpPr>
        <p:spPr>
          <a:xfrm>
            <a:off x="7708579" y="4685028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5FC866A8-15F9-4BD9-A5BE-DDA220180605}"/>
              </a:ext>
            </a:extLst>
          </p:cNvPr>
          <p:cNvCxnSpPr>
            <a:cxnSpLocks/>
          </p:cNvCxnSpPr>
          <p:nvPr/>
        </p:nvCxnSpPr>
        <p:spPr>
          <a:xfrm flipV="1">
            <a:off x="8088721" y="58254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A26AC791-2D14-45DD-9A7C-1D947C13F6BB}"/>
              </a:ext>
            </a:extLst>
          </p:cNvPr>
          <p:cNvCxnSpPr>
            <a:cxnSpLocks/>
          </p:cNvCxnSpPr>
          <p:nvPr/>
        </p:nvCxnSpPr>
        <p:spPr>
          <a:xfrm flipV="1">
            <a:off x="8100281" y="4870612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>
            <a:extLst>
              <a:ext uri="{FF2B5EF4-FFF2-40B4-BE49-F238E27FC236}">
                <a16:creationId xmlns:a16="http://schemas.microsoft.com/office/drawing/2014/main" id="{2CB963B4-40F7-4876-9EED-614D5C12761C}"/>
              </a:ext>
            </a:extLst>
          </p:cNvPr>
          <p:cNvCxnSpPr>
            <a:cxnSpLocks/>
          </p:cNvCxnSpPr>
          <p:nvPr/>
        </p:nvCxnSpPr>
        <p:spPr>
          <a:xfrm flipV="1">
            <a:off x="8101014" y="4415028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087BC0A2-C1A8-4034-9498-887207AEBC0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385633" y="530311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27881E40-6124-4563-8689-AAE65438FC4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404684" y="392658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9180C217-1F2F-446E-AA90-CCE26964A56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30196" y="394139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467D6DF8-DBCE-4E92-A45E-FCB9DD54704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20571" y="530311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9449E038-E1C1-46F2-BC3E-A3BEC24D7CE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37232" y="530311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D2349B31-7AC3-4D2F-96FD-9627A2B555E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56440" y="392658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字方塊 152">
            <a:extLst>
              <a:ext uri="{FF2B5EF4-FFF2-40B4-BE49-F238E27FC236}">
                <a16:creationId xmlns:a16="http://schemas.microsoft.com/office/drawing/2014/main" id="{041E12C2-E2D0-46C4-9B4C-A2E38670DFD2}"/>
              </a:ext>
            </a:extLst>
          </p:cNvPr>
          <p:cNvSpPr txBox="1"/>
          <p:nvPr/>
        </p:nvSpPr>
        <p:spPr>
          <a:xfrm>
            <a:off x="8694571" y="5164265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0076753C-FFBF-4BD3-9540-D64EAEDAEFFD}"/>
              </a:ext>
            </a:extLst>
          </p:cNvPr>
          <p:cNvSpPr txBox="1"/>
          <p:nvPr/>
        </p:nvSpPr>
        <p:spPr>
          <a:xfrm>
            <a:off x="8715712" y="3785669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5" name="群組 154">
            <a:extLst>
              <a:ext uri="{FF2B5EF4-FFF2-40B4-BE49-F238E27FC236}">
                <a16:creationId xmlns:a16="http://schemas.microsoft.com/office/drawing/2014/main" id="{737515EA-554B-44AC-82A3-11D032491C61}"/>
              </a:ext>
            </a:extLst>
          </p:cNvPr>
          <p:cNvGrpSpPr/>
          <p:nvPr/>
        </p:nvGrpSpPr>
        <p:grpSpPr>
          <a:xfrm flipH="1">
            <a:off x="4690509" y="3785669"/>
            <a:ext cx="759210" cy="1840261"/>
            <a:chOff x="4517259" y="3785669"/>
            <a:chExt cx="759210" cy="1840261"/>
          </a:xfrm>
        </p:grpSpPr>
        <p:cxnSp>
          <p:nvCxnSpPr>
            <p:cNvPr id="156" name="直線單箭頭接點 155">
              <a:extLst>
                <a:ext uri="{FF2B5EF4-FFF2-40B4-BE49-F238E27FC236}">
                  <a16:creationId xmlns:a16="http://schemas.microsoft.com/office/drawing/2014/main" id="{270BA1FC-056A-4ACD-A98B-F850599B5A8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693017" y="530311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BBE7CAC0-D1E3-483A-9F41-FA264DA7B85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12225" y="392658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文字方塊 157">
              <a:extLst>
                <a:ext uri="{FF2B5EF4-FFF2-40B4-BE49-F238E27FC236}">
                  <a16:creationId xmlns:a16="http://schemas.microsoft.com/office/drawing/2014/main" id="{D5176720-D040-424F-B458-0A6838E2910B}"/>
                </a:ext>
              </a:extLst>
            </p:cNvPr>
            <p:cNvSpPr txBox="1"/>
            <p:nvPr/>
          </p:nvSpPr>
          <p:spPr>
            <a:xfrm>
              <a:off x="4750356" y="5164265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文字方塊 158">
              <a:extLst>
                <a:ext uri="{FF2B5EF4-FFF2-40B4-BE49-F238E27FC236}">
                  <a16:creationId xmlns:a16="http://schemas.microsoft.com/office/drawing/2014/main" id="{DB657766-7469-4BC7-9BDB-50F04B1B1E0C}"/>
                </a:ext>
              </a:extLst>
            </p:cNvPr>
            <p:cNvSpPr txBox="1"/>
            <p:nvPr/>
          </p:nvSpPr>
          <p:spPr>
            <a:xfrm>
              <a:off x="4771497" y="3785669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9" name="矩形 178">
            <a:extLst>
              <a:ext uri="{FF2B5EF4-FFF2-40B4-BE49-F238E27FC236}">
                <a16:creationId xmlns:a16="http://schemas.microsoft.com/office/drawing/2014/main" id="{E6B52ACE-9644-4BCE-920A-9BC9B9E01116}"/>
              </a:ext>
            </a:extLst>
          </p:cNvPr>
          <p:cNvSpPr/>
          <p:nvPr/>
        </p:nvSpPr>
        <p:spPr>
          <a:xfrm>
            <a:off x="613601" y="2312419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040FCFBB-7D97-4737-B880-31565FE336C0}"/>
              </a:ext>
            </a:extLst>
          </p:cNvPr>
          <p:cNvSpPr/>
          <p:nvPr/>
        </p:nvSpPr>
        <p:spPr>
          <a:xfrm>
            <a:off x="613600" y="3249561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989EFA87-28B4-44FE-97A0-CDDA4844820D}"/>
              </a:ext>
            </a:extLst>
          </p:cNvPr>
          <p:cNvCxnSpPr>
            <a:cxnSpLocks/>
          </p:cNvCxnSpPr>
          <p:nvPr/>
        </p:nvCxnSpPr>
        <p:spPr>
          <a:xfrm flipV="1">
            <a:off x="1005302" y="343514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單箭頭接點 181">
            <a:extLst>
              <a:ext uri="{FF2B5EF4-FFF2-40B4-BE49-F238E27FC236}">
                <a16:creationId xmlns:a16="http://schemas.microsoft.com/office/drawing/2014/main" id="{DD1DABEC-BAA6-45A7-9573-9DE3E6AB71BC}"/>
              </a:ext>
            </a:extLst>
          </p:cNvPr>
          <p:cNvCxnSpPr>
            <a:cxnSpLocks/>
          </p:cNvCxnSpPr>
          <p:nvPr/>
        </p:nvCxnSpPr>
        <p:spPr>
          <a:xfrm flipV="1">
            <a:off x="1006035" y="2979561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矩形 182">
            <a:extLst>
              <a:ext uri="{FF2B5EF4-FFF2-40B4-BE49-F238E27FC236}">
                <a16:creationId xmlns:a16="http://schemas.microsoft.com/office/drawing/2014/main" id="{DCB29A2E-CCC4-430A-BA62-78FC984D1DBA}"/>
              </a:ext>
            </a:extLst>
          </p:cNvPr>
          <p:cNvSpPr/>
          <p:nvPr/>
        </p:nvSpPr>
        <p:spPr>
          <a:xfrm>
            <a:off x="1754030" y="2326863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B417E979-6234-4113-A322-4886640B343E}"/>
              </a:ext>
            </a:extLst>
          </p:cNvPr>
          <p:cNvSpPr/>
          <p:nvPr/>
        </p:nvSpPr>
        <p:spPr>
          <a:xfrm>
            <a:off x="1754029" y="3264005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5" name="直線單箭頭接點 184">
            <a:extLst>
              <a:ext uri="{FF2B5EF4-FFF2-40B4-BE49-F238E27FC236}">
                <a16:creationId xmlns:a16="http://schemas.microsoft.com/office/drawing/2014/main" id="{DD6A4283-897E-49CA-AA3A-DEFC8AB39736}"/>
              </a:ext>
            </a:extLst>
          </p:cNvPr>
          <p:cNvCxnSpPr>
            <a:cxnSpLocks/>
          </p:cNvCxnSpPr>
          <p:nvPr/>
        </p:nvCxnSpPr>
        <p:spPr>
          <a:xfrm flipV="1">
            <a:off x="2145731" y="344958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單箭頭接點 185">
            <a:extLst>
              <a:ext uri="{FF2B5EF4-FFF2-40B4-BE49-F238E27FC236}">
                <a16:creationId xmlns:a16="http://schemas.microsoft.com/office/drawing/2014/main" id="{79B33523-1FB5-4D56-9F53-0DAAE5C612D2}"/>
              </a:ext>
            </a:extLst>
          </p:cNvPr>
          <p:cNvCxnSpPr>
            <a:cxnSpLocks/>
          </p:cNvCxnSpPr>
          <p:nvPr/>
        </p:nvCxnSpPr>
        <p:spPr>
          <a:xfrm flipV="1">
            <a:off x="2146464" y="299400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矩形 186">
            <a:extLst>
              <a:ext uri="{FF2B5EF4-FFF2-40B4-BE49-F238E27FC236}">
                <a16:creationId xmlns:a16="http://schemas.microsoft.com/office/drawing/2014/main" id="{B71F6F68-F2BA-4CB6-8C19-A01DFE1140D5}"/>
              </a:ext>
            </a:extLst>
          </p:cNvPr>
          <p:cNvSpPr/>
          <p:nvPr/>
        </p:nvSpPr>
        <p:spPr>
          <a:xfrm>
            <a:off x="2882167" y="2326863"/>
            <a:ext cx="760287" cy="70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79902BF2-289F-4D0E-B188-D634C90EE749}"/>
              </a:ext>
            </a:extLst>
          </p:cNvPr>
          <p:cNvSpPr/>
          <p:nvPr/>
        </p:nvSpPr>
        <p:spPr>
          <a:xfrm>
            <a:off x="2882166" y="3264005"/>
            <a:ext cx="760287" cy="195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9" name="直線單箭頭接點 188">
            <a:extLst>
              <a:ext uri="{FF2B5EF4-FFF2-40B4-BE49-F238E27FC236}">
                <a16:creationId xmlns:a16="http://schemas.microsoft.com/office/drawing/2014/main" id="{5A2FE37F-9B13-4D63-86C0-D4BD7788369F}"/>
              </a:ext>
            </a:extLst>
          </p:cNvPr>
          <p:cNvCxnSpPr>
            <a:cxnSpLocks/>
          </p:cNvCxnSpPr>
          <p:nvPr/>
        </p:nvCxnSpPr>
        <p:spPr>
          <a:xfrm flipV="1">
            <a:off x="3273868" y="344958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單箭頭接點 189">
            <a:extLst>
              <a:ext uri="{FF2B5EF4-FFF2-40B4-BE49-F238E27FC236}">
                <a16:creationId xmlns:a16="http://schemas.microsoft.com/office/drawing/2014/main" id="{96E155BC-A4C2-4DD2-8F66-7275314447B1}"/>
              </a:ext>
            </a:extLst>
          </p:cNvPr>
          <p:cNvCxnSpPr>
            <a:cxnSpLocks/>
          </p:cNvCxnSpPr>
          <p:nvPr/>
        </p:nvCxnSpPr>
        <p:spPr>
          <a:xfrm flipV="1">
            <a:off x="3274601" y="299400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單箭頭接點 190">
            <a:extLst>
              <a:ext uri="{FF2B5EF4-FFF2-40B4-BE49-F238E27FC236}">
                <a16:creationId xmlns:a16="http://schemas.microsoft.com/office/drawing/2014/main" id="{995AD3EB-829C-4680-A265-F630C46802E4}"/>
              </a:ext>
            </a:extLst>
          </p:cNvPr>
          <p:cNvCxnSpPr>
            <a:cxnSpLocks/>
          </p:cNvCxnSpPr>
          <p:nvPr/>
        </p:nvCxnSpPr>
        <p:spPr>
          <a:xfrm rot="5400000" flipV="1">
            <a:off x="1578271" y="250556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單箭頭接點 191">
            <a:extLst>
              <a:ext uri="{FF2B5EF4-FFF2-40B4-BE49-F238E27FC236}">
                <a16:creationId xmlns:a16="http://schemas.microsoft.com/office/drawing/2014/main" id="{B4D253DB-DA83-40C6-BAF5-92077C3B0BC3}"/>
              </a:ext>
            </a:extLst>
          </p:cNvPr>
          <p:cNvCxnSpPr>
            <a:cxnSpLocks/>
          </p:cNvCxnSpPr>
          <p:nvPr/>
        </p:nvCxnSpPr>
        <p:spPr>
          <a:xfrm rot="5400000" flipV="1">
            <a:off x="2703783" y="252037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單箭頭接點 192">
            <a:extLst>
              <a:ext uri="{FF2B5EF4-FFF2-40B4-BE49-F238E27FC236}">
                <a16:creationId xmlns:a16="http://schemas.microsoft.com/office/drawing/2014/main" id="{4FF829A2-DEFF-420E-B527-DDD5ECE4F63D}"/>
              </a:ext>
            </a:extLst>
          </p:cNvPr>
          <p:cNvCxnSpPr>
            <a:cxnSpLocks/>
          </p:cNvCxnSpPr>
          <p:nvPr/>
        </p:nvCxnSpPr>
        <p:spPr>
          <a:xfrm rot="5400000" flipV="1">
            <a:off x="3830027" y="250556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文字方塊 193">
            <a:extLst>
              <a:ext uri="{FF2B5EF4-FFF2-40B4-BE49-F238E27FC236}">
                <a16:creationId xmlns:a16="http://schemas.microsoft.com/office/drawing/2014/main" id="{079CF86A-FD36-4E64-8C38-752432D8C9B2}"/>
              </a:ext>
            </a:extLst>
          </p:cNvPr>
          <p:cNvSpPr txBox="1"/>
          <p:nvPr/>
        </p:nvSpPr>
        <p:spPr>
          <a:xfrm>
            <a:off x="3889299" y="2364646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6DC72C41-A959-41F0-B82A-DBCCBD7EAC67}"/>
              </a:ext>
            </a:extLst>
          </p:cNvPr>
          <p:cNvSpPr/>
          <p:nvPr/>
        </p:nvSpPr>
        <p:spPr>
          <a:xfrm>
            <a:off x="5437388" y="2346594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E55D63FB-DCF5-46B2-A530-9413CCBB7738}"/>
              </a:ext>
            </a:extLst>
          </p:cNvPr>
          <p:cNvSpPr/>
          <p:nvPr/>
        </p:nvSpPr>
        <p:spPr>
          <a:xfrm>
            <a:off x="5437387" y="3283736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3" name="直線單箭頭接點 212">
            <a:extLst>
              <a:ext uri="{FF2B5EF4-FFF2-40B4-BE49-F238E27FC236}">
                <a16:creationId xmlns:a16="http://schemas.microsoft.com/office/drawing/2014/main" id="{9DF97E42-EFD5-4240-8779-D070BF7D1681}"/>
              </a:ext>
            </a:extLst>
          </p:cNvPr>
          <p:cNvCxnSpPr>
            <a:cxnSpLocks/>
          </p:cNvCxnSpPr>
          <p:nvPr/>
        </p:nvCxnSpPr>
        <p:spPr>
          <a:xfrm flipV="1">
            <a:off x="5829089" y="346932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單箭頭接點 213">
            <a:extLst>
              <a:ext uri="{FF2B5EF4-FFF2-40B4-BE49-F238E27FC236}">
                <a16:creationId xmlns:a16="http://schemas.microsoft.com/office/drawing/2014/main" id="{343606E7-6280-42BB-849B-38743D089148}"/>
              </a:ext>
            </a:extLst>
          </p:cNvPr>
          <p:cNvCxnSpPr>
            <a:cxnSpLocks/>
          </p:cNvCxnSpPr>
          <p:nvPr/>
        </p:nvCxnSpPr>
        <p:spPr>
          <a:xfrm flipV="1">
            <a:off x="5829822" y="3013736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矩形 214">
            <a:extLst>
              <a:ext uri="{FF2B5EF4-FFF2-40B4-BE49-F238E27FC236}">
                <a16:creationId xmlns:a16="http://schemas.microsoft.com/office/drawing/2014/main" id="{D7D8D27D-6ACA-48C0-910A-7B90A7D43D65}"/>
              </a:ext>
            </a:extLst>
          </p:cNvPr>
          <p:cNvSpPr/>
          <p:nvPr/>
        </p:nvSpPr>
        <p:spPr>
          <a:xfrm>
            <a:off x="6577817" y="2361038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18AD1CB1-F333-49F5-969A-00768DAB6D51}"/>
              </a:ext>
            </a:extLst>
          </p:cNvPr>
          <p:cNvSpPr/>
          <p:nvPr/>
        </p:nvSpPr>
        <p:spPr>
          <a:xfrm>
            <a:off x="6577816" y="3298180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A2DF6F60-1027-44B6-8C8E-A57570CDF56F}"/>
              </a:ext>
            </a:extLst>
          </p:cNvPr>
          <p:cNvCxnSpPr>
            <a:cxnSpLocks/>
          </p:cNvCxnSpPr>
          <p:nvPr/>
        </p:nvCxnSpPr>
        <p:spPr>
          <a:xfrm flipV="1">
            <a:off x="6969518" y="3483764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>
            <a:extLst>
              <a:ext uri="{FF2B5EF4-FFF2-40B4-BE49-F238E27FC236}">
                <a16:creationId xmlns:a16="http://schemas.microsoft.com/office/drawing/2014/main" id="{FD86EFE1-D522-472E-A34C-BD09A7533B29}"/>
              </a:ext>
            </a:extLst>
          </p:cNvPr>
          <p:cNvCxnSpPr>
            <a:cxnSpLocks/>
          </p:cNvCxnSpPr>
          <p:nvPr/>
        </p:nvCxnSpPr>
        <p:spPr>
          <a:xfrm flipV="1">
            <a:off x="6970251" y="302818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矩形 218">
            <a:extLst>
              <a:ext uri="{FF2B5EF4-FFF2-40B4-BE49-F238E27FC236}">
                <a16:creationId xmlns:a16="http://schemas.microsoft.com/office/drawing/2014/main" id="{4F0AF9F5-DED7-4FC7-A75D-6C82366B524B}"/>
              </a:ext>
            </a:extLst>
          </p:cNvPr>
          <p:cNvSpPr/>
          <p:nvPr/>
        </p:nvSpPr>
        <p:spPr>
          <a:xfrm>
            <a:off x="7705954" y="2361038"/>
            <a:ext cx="760287" cy="70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061EBF36-1A75-49C9-93D7-F4DD6DE9620A}"/>
              </a:ext>
            </a:extLst>
          </p:cNvPr>
          <p:cNvSpPr/>
          <p:nvPr/>
        </p:nvSpPr>
        <p:spPr>
          <a:xfrm>
            <a:off x="7705953" y="3298180"/>
            <a:ext cx="760287" cy="19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1" name="直線單箭頭接點 220">
            <a:extLst>
              <a:ext uri="{FF2B5EF4-FFF2-40B4-BE49-F238E27FC236}">
                <a16:creationId xmlns:a16="http://schemas.microsoft.com/office/drawing/2014/main" id="{8E0B76BF-5D8F-4DD7-AE21-146F67BF6441}"/>
              </a:ext>
            </a:extLst>
          </p:cNvPr>
          <p:cNvCxnSpPr>
            <a:cxnSpLocks/>
          </p:cNvCxnSpPr>
          <p:nvPr/>
        </p:nvCxnSpPr>
        <p:spPr>
          <a:xfrm flipV="1">
            <a:off x="8097655" y="3483764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單箭頭接點 221">
            <a:extLst>
              <a:ext uri="{FF2B5EF4-FFF2-40B4-BE49-F238E27FC236}">
                <a16:creationId xmlns:a16="http://schemas.microsoft.com/office/drawing/2014/main" id="{AB46FA7C-8B4C-4C5A-93AF-F9BA7035FA91}"/>
              </a:ext>
            </a:extLst>
          </p:cNvPr>
          <p:cNvCxnSpPr>
            <a:cxnSpLocks/>
          </p:cNvCxnSpPr>
          <p:nvPr/>
        </p:nvCxnSpPr>
        <p:spPr>
          <a:xfrm flipV="1">
            <a:off x="8098388" y="302818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1B184D47-F78C-4DF4-8159-58A4C42C637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402058" y="25397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單箭頭接點 223">
            <a:extLst>
              <a:ext uri="{FF2B5EF4-FFF2-40B4-BE49-F238E27FC236}">
                <a16:creationId xmlns:a16="http://schemas.microsoft.com/office/drawing/2014/main" id="{1513B17A-BD6A-4C13-A87E-FBB844C685D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27570" y="255454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單箭頭接點 224">
            <a:extLst>
              <a:ext uri="{FF2B5EF4-FFF2-40B4-BE49-F238E27FC236}">
                <a16:creationId xmlns:a16="http://schemas.microsoft.com/office/drawing/2014/main" id="{246E1AEF-B011-4F7C-8882-369E8EC1B81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53814" y="25397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文字方塊 225">
            <a:extLst>
              <a:ext uri="{FF2B5EF4-FFF2-40B4-BE49-F238E27FC236}">
                <a16:creationId xmlns:a16="http://schemas.microsoft.com/office/drawing/2014/main" id="{E7FC0ABE-90DA-4BF3-B859-099BA50AB15F}"/>
              </a:ext>
            </a:extLst>
          </p:cNvPr>
          <p:cNvSpPr txBox="1"/>
          <p:nvPr/>
        </p:nvSpPr>
        <p:spPr>
          <a:xfrm>
            <a:off x="8713086" y="2398821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2" name="群組 231">
            <a:extLst>
              <a:ext uri="{FF2B5EF4-FFF2-40B4-BE49-F238E27FC236}">
                <a16:creationId xmlns:a16="http://schemas.microsoft.com/office/drawing/2014/main" id="{067458E3-515F-4FC6-BEF0-1B8CEB968424}"/>
              </a:ext>
            </a:extLst>
          </p:cNvPr>
          <p:cNvGrpSpPr/>
          <p:nvPr/>
        </p:nvGrpSpPr>
        <p:grpSpPr>
          <a:xfrm flipH="1">
            <a:off x="4697385" y="2376963"/>
            <a:ext cx="740002" cy="461665"/>
            <a:chOff x="4536467" y="3785669"/>
            <a:chExt cx="740002" cy="461665"/>
          </a:xfrm>
        </p:grpSpPr>
        <p:cxnSp>
          <p:nvCxnSpPr>
            <p:cNvPr id="234" name="直線單箭頭接點 233">
              <a:extLst>
                <a:ext uri="{FF2B5EF4-FFF2-40B4-BE49-F238E27FC236}">
                  <a16:creationId xmlns:a16="http://schemas.microsoft.com/office/drawing/2014/main" id="{DF5D851C-73A0-466B-AD3C-EEBFBDC89C2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12225" y="392658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文字方塊 235">
              <a:extLst>
                <a:ext uri="{FF2B5EF4-FFF2-40B4-BE49-F238E27FC236}">
                  <a16:creationId xmlns:a16="http://schemas.microsoft.com/office/drawing/2014/main" id="{A9096BBA-36B4-4D26-B051-2A01294FDD09}"/>
                </a:ext>
              </a:extLst>
            </p:cNvPr>
            <p:cNvSpPr txBox="1"/>
            <p:nvPr/>
          </p:nvSpPr>
          <p:spPr>
            <a:xfrm>
              <a:off x="4771497" y="3785669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7" name="群組 236">
            <a:extLst>
              <a:ext uri="{FF2B5EF4-FFF2-40B4-BE49-F238E27FC236}">
                <a16:creationId xmlns:a16="http://schemas.microsoft.com/office/drawing/2014/main" id="{3CDEA85C-730A-46B6-B3B6-7FAC541CAAAE}"/>
              </a:ext>
            </a:extLst>
          </p:cNvPr>
          <p:cNvGrpSpPr/>
          <p:nvPr/>
        </p:nvGrpSpPr>
        <p:grpSpPr>
          <a:xfrm>
            <a:off x="4341190" y="3929199"/>
            <a:ext cx="408669" cy="1707500"/>
            <a:chOff x="4350364" y="2838628"/>
            <a:chExt cx="408669" cy="1707500"/>
          </a:xfrm>
        </p:grpSpPr>
        <p:grpSp>
          <p:nvGrpSpPr>
            <p:cNvPr id="238" name="群組 237">
              <a:extLst>
                <a:ext uri="{FF2B5EF4-FFF2-40B4-BE49-F238E27FC236}">
                  <a16:creationId xmlns:a16="http://schemas.microsoft.com/office/drawing/2014/main" id="{443E165F-CAC9-4702-88AB-6CC4275071CA}"/>
                </a:ext>
              </a:extLst>
            </p:cNvPr>
            <p:cNvGrpSpPr/>
            <p:nvPr/>
          </p:nvGrpSpPr>
          <p:grpSpPr>
            <a:xfrm rot="5400000">
              <a:off x="3765130" y="3594441"/>
              <a:ext cx="1579926" cy="202506"/>
              <a:chOff x="4024747" y="3092398"/>
              <a:chExt cx="1579926" cy="202506"/>
            </a:xfrm>
          </p:grpSpPr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417C2317-1965-4B2C-89D5-D7A6E947D4A2}"/>
                  </a:ext>
                </a:extLst>
              </p:cNvPr>
              <p:cNvSpPr/>
              <p:nvPr/>
            </p:nvSpPr>
            <p:spPr>
              <a:xfrm>
                <a:off x="4024747" y="3099695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D13E26FF-BEB6-4103-9206-6142D355AE79}"/>
                  </a:ext>
                </a:extLst>
              </p:cNvPr>
              <p:cNvSpPr/>
              <p:nvPr/>
            </p:nvSpPr>
            <p:spPr>
              <a:xfrm>
                <a:off x="4844386" y="3092398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240B1E95-165B-4B0D-B3E6-01E1611944BF}"/>
                </a:ext>
              </a:extLst>
            </p:cNvPr>
            <p:cNvSpPr/>
            <p:nvPr/>
          </p:nvSpPr>
          <p:spPr>
            <a:xfrm>
              <a:off x="4350364" y="2838628"/>
              <a:ext cx="408669" cy="1707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42" name="直線單箭頭接點 241">
            <a:extLst>
              <a:ext uri="{FF2B5EF4-FFF2-40B4-BE49-F238E27FC236}">
                <a16:creationId xmlns:a16="http://schemas.microsoft.com/office/drawing/2014/main" id="{3EA94C15-CE48-4BAB-8F18-1EF9EC007A83}"/>
              </a:ext>
            </a:extLst>
          </p:cNvPr>
          <p:cNvCxnSpPr>
            <a:cxnSpLocks/>
          </p:cNvCxnSpPr>
          <p:nvPr/>
        </p:nvCxnSpPr>
        <p:spPr>
          <a:xfrm>
            <a:off x="3643842" y="4752410"/>
            <a:ext cx="6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單箭頭接點 242">
            <a:extLst>
              <a:ext uri="{FF2B5EF4-FFF2-40B4-BE49-F238E27FC236}">
                <a16:creationId xmlns:a16="http://schemas.microsoft.com/office/drawing/2014/main" id="{918246B0-8C5B-4B31-B02E-51251B098F93}"/>
              </a:ext>
            </a:extLst>
          </p:cNvPr>
          <p:cNvCxnSpPr>
            <a:cxnSpLocks/>
          </p:cNvCxnSpPr>
          <p:nvPr/>
        </p:nvCxnSpPr>
        <p:spPr>
          <a:xfrm flipH="1">
            <a:off x="4731988" y="4752410"/>
            <a:ext cx="6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群組 243">
            <a:extLst>
              <a:ext uri="{FF2B5EF4-FFF2-40B4-BE49-F238E27FC236}">
                <a16:creationId xmlns:a16="http://schemas.microsoft.com/office/drawing/2014/main" id="{0A88946B-C36C-4E35-B5EB-E3905D2E4091}"/>
              </a:ext>
            </a:extLst>
          </p:cNvPr>
          <p:cNvGrpSpPr/>
          <p:nvPr/>
        </p:nvGrpSpPr>
        <p:grpSpPr>
          <a:xfrm>
            <a:off x="4341062" y="1956194"/>
            <a:ext cx="408669" cy="1707500"/>
            <a:chOff x="4350364" y="2838628"/>
            <a:chExt cx="408669" cy="1707500"/>
          </a:xfrm>
        </p:grpSpPr>
        <p:grpSp>
          <p:nvGrpSpPr>
            <p:cNvPr id="245" name="群組 244">
              <a:extLst>
                <a:ext uri="{FF2B5EF4-FFF2-40B4-BE49-F238E27FC236}">
                  <a16:creationId xmlns:a16="http://schemas.microsoft.com/office/drawing/2014/main" id="{7CFB9D8C-3771-44C6-A026-FD1D2D5568B8}"/>
                </a:ext>
              </a:extLst>
            </p:cNvPr>
            <p:cNvGrpSpPr/>
            <p:nvPr/>
          </p:nvGrpSpPr>
          <p:grpSpPr>
            <a:xfrm rot="5400000">
              <a:off x="3765130" y="3594441"/>
              <a:ext cx="1579926" cy="202506"/>
              <a:chOff x="4024747" y="3092398"/>
              <a:chExt cx="1579926" cy="202506"/>
            </a:xfrm>
          </p:grpSpPr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5E081F21-F953-45FC-AB44-86E18925E253}"/>
                  </a:ext>
                </a:extLst>
              </p:cNvPr>
              <p:cNvSpPr/>
              <p:nvPr/>
            </p:nvSpPr>
            <p:spPr>
              <a:xfrm>
                <a:off x="4024747" y="3099695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5D4F3BE8-DC87-4905-9044-46A7CA016CC9}"/>
                  </a:ext>
                </a:extLst>
              </p:cNvPr>
              <p:cNvSpPr/>
              <p:nvPr/>
            </p:nvSpPr>
            <p:spPr>
              <a:xfrm>
                <a:off x="4844386" y="3092398"/>
                <a:ext cx="760287" cy="19520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1ADE9C3F-2373-4BD6-92FC-5F49AA68EE78}"/>
                </a:ext>
              </a:extLst>
            </p:cNvPr>
            <p:cNvSpPr/>
            <p:nvPr/>
          </p:nvSpPr>
          <p:spPr>
            <a:xfrm>
              <a:off x="4350364" y="2838628"/>
              <a:ext cx="408669" cy="1707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49" name="直線單箭頭接點 248">
            <a:extLst>
              <a:ext uri="{FF2B5EF4-FFF2-40B4-BE49-F238E27FC236}">
                <a16:creationId xmlns:a16="http://schemas.microsoft.com/office/drawing/2014/main" id="{FB21A3C1-7C2F-4036-8628-C8AF8C77F317}"/>
              </a:ext>
            </a:extLst>
          </p:cNvPr>
          <p:cNvCxnSpPr>
            <a:cxnSpLocks/>
          </p:cNvCxnSpPr>
          <p:nvPr/>
        </p:nvCxnSpPr>
        <p:spPr>
          <a:xfrm>
            <a:off x="3653467" y="3359328"/>
            <a:ext cx="6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單箭頭接點 249">
            <a:extLst>
              <a:ext uri="{FF2B5EF4-FFF2-40B4-BE49-F238E27FC236}">
                <a16:creationId xmlns:a16="http://schemas.microsoft.com/office/drawing/2014/main" id="{35E7D233-327C-495C-893B-372BA9E5C47A}"/>
              </a:ext>
            </a:extLst>
          </p:cNvPr>
          <p:cNvCxnSpPr>
            <a:cxnSpLocks/>
          </p:cNvCxnSpPr>
          <p:nvPr/>
        </p:nvCxnSpPr>
        <p:spPr>
          <a:xfrm flipH="1">
            <a:off x="4741613" y="3359328"/>
            <a:ext cx="698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文字方塊 250">
            <a:extLst>
              <a:ext uri="{FF2B5EF4-FFF2-40B4-BE49-F238E27FC236}">
                <a16:creationId xmlns:a16="http://schemas.microsoft.com/office/drawing/2014/main" id="{6447D555-3769-4452-A51E-F260B81ED897}"/>
              </a:ext>
            </a:extLst>
          </p:cNvPr>
          <p:cNvSpPr txBox="1"/>
          <p:nvPr/>
        </p:nvSpPr>
        <p:spPr>
          <a:xfrm>
            <a:off x="3030857" y="247107"/>
            <a:ext cx="580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layer in deep LSTM can generate a latent representation.</a:t>
            </a:r>
            <a:endParaRPr lang="zh-TW" altLang="en-US" sz="2400" dirty="0"/>
          </a:p>
        </p:txBody>
      </p:sp>
      <p:sp>
        <p:nvSpPr>
          <p:cNvPr id="252" name="文字方塊 251">
            <a:extLst>
              <a:ext uri="{FF2B5EF4-FFF2-40B4-BE49-F238E27FC236}">
                <a16:creationId xmlns:a16="http://schemas.microsoft.com/office/drawing/2014/main" id="{68D25F52-C064-4A58-BDB9-3EF9D14E00F8}"/>
              </a:ext>
            </a:extLst>
          </p:cNvPr>
          <p:cNvSpPr txBox="1"/>
          <p:nvPr/>
        </p:nvSpPr>
        <p:spPr>
          <a:xfrm>
            <a:off x="3030857" y="1133348"/>
            <a:ext cx="580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Which one should we use???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字方塊 252">
                <a:extLst>
                  <a:ext uri="{FF2B5EF4-FFF2-40B4-BE49-F238E27FC236}">
                    <a16:creationId xmlns:a16="http://schemas.microsoft.com/office/drawing/2014/main" id="{1B4F1D6C-FF3F-4AAD-A5A0-18E30043FD86}"/>
                  </a:ext>
                </a:extLst>
              </p:cNvPr>
              <p:cNvSpPr txBox="1"/>
              <p:nvPr/>
            </p:nvSpPr>
            <p:spPr>
              <a:xfrm>
                <a:off x="4677696" y="5549396"/>
                <a:ext cx="487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3" name="文字方塊 252">
                <a:extLst>
                  <a:ext uri="{FF2B5EF4-FFF2-40B4-BE49-F238E27FC236}">
                    <a16:creationId xmlns:a16="http://schemas.microsoft.com/office/drawing/2014/main" id="{1B4F1D6C-FF3F-4AAD-A5A0-18E30043F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96" y="5549396"/>
                <a:ext cx="487867" cy="461665"/>
              </a:xfrm>
              <a:prstGeom prst="rect">
                <a:avLst/>
              </a:prstGeom>
              <a:blipFill>
                <a:blip r:embed="rId2"/>
                <a:stretch>
                  <a:fillRect l="-3750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文字方塊 253">
                <a:extLst>
                  <a:ext uri="{FF2B5EF4-FFF2-40B4-BE49-F238E27FC236}">
                    <a16:creationId xmlns:a16="http://schemas.microsoft.com/office/drawing/2014/main" id="{5D1D8A90-3064-4B14-98DD-A3C525B8B399}"/>
                  </a:ext>
                </a:extLst>
              </p:cNvPr>
              <p:cNvSpPr txBox="1"/>
              <p:nvPr/>
            </p:nvSpPr>
            <p:spPr>
              <a:xfrm>
                <a:off x="4695869" y="3402740"/>
                <a:ext cx="487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4" name="文字方塊 253">
                <a:extLst>
                  <a:ext uri="{FF2B5EF4-FFF2-40B4-BE49-F238E27FC236}">
                    <a16:creationId xmlns:a16="http://schemas.microsoft.com/office/drawing/2014/main" id="{5D1D8A90-3064-4B14-98DD-A3C525B8B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69" y="3402740"/>
                <a:ext cx="487867" cy="461665"/>
              </a:xfrm>
              <a:prstGeom prst="rect">
                <a:avLst/>
              </a:prstGeom>
              <a:blipFill>
                <a:blip r:embed="rId3"/>
                <a:stretch>
                  <a:fillRect l="-3750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直線單箭頭接點 254">
            <a:extLst>
              <a:ext uri="{FF2B5EF4-FFF2-40B4-BE49-F238E27FC236}">
                <a16:creationId xmlns:a16="http://schemas.microsoft.com/office/drawing/2014/main" id="{5D38B685-873F-43D3-9C0F-20CB35A969BC}"/>
              </a:ext>
            </a:extLst>
          </p:cNvPr>
          <p:cNvCxnSpPr>
            <a:cxnSpLocks/>
          </p:cNvCxnSpPr>
          <p:nvPr/>
        </p:nvCxnSpPr>
        <p:spPr>
          <a:xfrm flipV="1">
            <a:off x="5829089" y="2092519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單箭頭接點 255">
            <a:extLst>
              <a:ext uri="{FF2B5EF4-FFF2-40B4-BE49-F238E27FC236}">
                <a16:creationId xmlns:a16="http://schemas.microsoft.com/office/drawing/2014/main" id="{1BAC47C0-844A-4780-8700-42574D5F2558}"/>
              </a:ext>
            </a:extLst>
          </p:cNvPr>
          <p:cNvCxnSpPr>
            <a:cxnSpLocks/>
          </p:cNvCxnSpPr>
          <p:nvPr/>
        </p:nvCxnSpPr>
        <p:spPr>
          <a:xfrm flipV="1">
            <a:off x="6969518" y="210696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單箭頭接點 256">
            <a:extLst>
              <a:ext uri="{FF2B5EF4-FFF2-40B4-BE49-F238E27FC236}">
                <a16:creationId xmlns:a16="http://schemas.microsoft.com/office/drawing/2014/main" id="{365EB903-BE52-4E93-B9B4-8F8308D8AD64}"/>
              </a:ext>
            </a:extLst>
          </p:cNvPr>
          <p:cNvCxnSpPr>
            <a:cxnSpLocks/>
          </p:cNvCxnSpPr>
          <p:nvPr/>
        </p:nvCxnSpPr>
        <p:spPr>
          <a:xfrm flipV="1">
            <a:off x="8097655" y="210696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單箭頭接點 257">
            <a:extLst>
              <a:ext uri="{FF2B5EF4-FFF2-40B4-BE49-F238E27FC236}">
                <a16:creationId xmlns:a16="http://schemas.microsoft.com/office/drawing/2014/main" id="{997F9B14-617E-497B-BD3E-A8FCEFE00CE9}"/>
              </a:ext>
            </a:extLst>
          </p:cNvPr>
          <p:cNvCxnSpPr>
            <a:cxnSpLocks/>
          </p:cNvCxnSpPr>
          <p:nvPr/>
        </p:nvCxnSpPr>
        <p:spPr>
          <a:xfrm flipV="1">
            <a:off x="1005302" y="200885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單箭頭接點 258">
            <a:extLst>
              <a:ext uri="{FF2B5EF4-FFF2-40B4-BE49-F238E27FC236}">
                <a16:creationId xmlns:a16="http://schemas.microsoft.com/office/drawing/2014/main" id="{A464176B-FF14-41BB-8F10-121EA3EAEC12}"/>
              </a:ext>
            </a:extLst>
          </p:cNvPr>
          <p:cNvCxnSpPr>
            <a:cxnSpLocks/>
          </p:cNvCxnSpPr>
          <p:nvPr/>
        </p:nvCxnSpPr>
        <p:spPr>
          <a:xfrm flipV="1">
            <a:off x="2145731" y="2023297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單箭頭接點 259">
            <a:extLst>
              <a:ext uri="{FF2B5EF4-FFF2-40B4-BE49-F238E27FC236}">
                <a16:creationId xmlns:a16="http://schemas.microsoft.com/office/drawing/2014/main" id="{84C781CC-9C64-437E-ADE8-C26177C260EA}"/>
              </a:ext>
            </a:extLst>
          </p:cNvPr>
          <p:cNvCxnSpPr>
            <a:cxnSpLocks/>
          </p:cNvCxnSpPr>
          <p:nvPr/>
        </p:nvCxnSpPr>
        <p:spPr>
          <a:xfrm flipV="1">
            <a:off x="3273868" y="2023297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文字方塊 260">
            <a:extLst>
              <a:ext uri="{FF2B5EF4-FFF2-40B4-BE49-F238E27FC236}">
                <a16:creationId xmlns:a16="http://schemas.microsoft.com/office/drawing/2014/main" id="{1493A23F-3263-4FC7-929A-9C1EFBF823B2}"/>
              </a:ext>
            </a:extLst>
          </p:cNvPr>
          <p:cNvSpPr txBox="1"/>
          <p:nvPr/>
        </p:nvSpPr>
        <p:spPr>
          <a:xfrm rot="5400000">
            <a:off x="850422" y="1626160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2" name="文字方塊 261">
            <a:extLst>
              <a:ext uri="{FF2B5EF4-FFF2-40B4-BE49-F238E27FC236}">
                <a16:creationId xmlns:a16="http://schemas.microsoft.com/office/drawing/2014/main" id="{33913DE5-6CA8-4E2A-B796-CA9622194B85}"/>
              </a:ext>
            </a:extLst>
          </p:cNvPr>
          <p:cNvSpPr txBox="1"/>
          <p:nvPr/>
        </p:nvSpPr>
        <p:spPr>
          <a:xfrm rot="5400000">
            <a:off x="1994329" y="1660164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3" name="文字方塊 262">
            <a:extLst>
              <a:ext uri="{FF2B5EF4-FFF2-40B4-BE49-F238E27FC236}">
                <a16:creationId xmlns:a16="http://schemas.microsoft.com/office/drawing/2014/main" id="{47B4ACC9-8C91-41A4-988B-187A9632A616}"/>
              </a:ext>
            </a:extLst>
          </p:cNvPr>
          <p:cNvSpPr txBox="1"/>
          <p:nvPr/>
        </p:nvSpPr>
        <p:spPr>
          <a:xfrm rot="5400000">
            <a:off x="3119286" y="1667631"/>
            <a:ext cx="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8" name="群組 267">
            <a:extLst>
              <a:ext uri="{FF2B5EF4-FFF2-40B4-BE49-F238E27FC236}">
                <a16:creationId xmlns:a16="http://schemas.microsoft.com/office/drawing/2014/main" id="{8577B3D1-D059-4240-8FCA-02BAB9B22DEF}"/>
              </a:ext>
            </a:extLst>
          </p:cNvPr>
          <p:cNvGrpSpPr/>
          <p:nvPr/>
        </p:nvGrpSpPr>
        <p:grpSpPr>
          <a:xfrm>
            <a:off x="5682820" y="1677991"/>
            <a:ext cx="2730529" cy="546443"/>
            <a:chOff x="5566240" y="1507403"/>
            <a:chExt cx="2730529" cy="546443"/>
          </a:xfrm>
        </p:grpSpPr>
        <p:sp>
          <p:nvSpPr>
            <p:cNvPr id="265" name="文字方塊 264">
              <a:extLst>
                <a:ext uri="{FF2B5EF4-FFF2-40B4-BE49-F238E27FC236}">
                  <a16:creationId xmlns:a16="http://schemas.microsoft.com/office/drawing/2014/main" id="{110F8F1E-A5CD-4951-AC6B-5C9FD7217FA2}"/>
                </a:ext>
              </a:extLst>
            </p:cNvPr>
            <p:cNvSpPr txBox="1"/>
            <p:nvPr/>
          </p:nvSpPr>
          <p:spPr>
            <a:xfrm rot="5400000">
              <a:off x="5544587" y="1529056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6" name="文字方塊 265">
              <a:extLst>
                <a:ext uri="{FF2B5EF4-FFF2-40B4-BE49-F238E27FC236}">
                  <a16:creationId xmlns:a16="http://schemas.microsoft.com/office/drawing/2014/main" id="{5603D6CE-2F3B-44DA-9BFF-FAC2DC2AEA11}"/>
                </a:ext>
              </a:extLst>
            </p:cNvPr>
            <p:cNvSpPr txBox="1"/>
            <p:nvPr/>
          </p:nvSpPr>
          <p:spPr>
            <a:xfrm rot="5400000">
              <a:off x="6688494" y="1563060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7" name="文字方塊 266">
              <a:extLst>
                <a:ext uri="{FF2B5EF4-FFF2-40B4-BE49-F238E27FC236}">
                  <a16:creationId xmlns:a16="http://schemas.microsoft.com/office/drawing/2014/main" id="{122317CC-60A2-45BB-9E09-1AF849849BD4}"/>
                </a:ext>
              </a:extLst>
            </p:cNvPr>
            <p:cNvSpPr txBox="1"/>
            <p:nvPr/>
          </p:nvSpPr>
          <p:spPr>
            <a:xfrm rot="5400000">
              <a:off x="7813451" y="1570527"/>
              <a:ext cx="50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42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>
            <a:extLst>
              <a:ext uri="{FF2B5EF4-FFF2-40B4-BE49-F238E27FC236}">
                <a16:creationId xmlns:a16="http://schemas.microsoft.com/office/drawing/2014/main" id="{49265D62-0D81-4A5B-9D64-BEA2FCFA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1737C9E-1F23-4DFE-900D-7B1432A8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42" y="182882"/>
            <a:ext cx="34785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88AD5C-E62E-4BF4-9A2A-51FB0EF5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ELMO</a:t>
            </a:r>
            <a:endParaRPr lang="zh-TW" alt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DD607238-62E8-43DD-85FB-2E3FF95ADE76}"/>
              </a:ext>
            </a:extLst>
          </p:cNvPr>
          <p:cNvGrpSpPr/>
          <p:nvPr/>
        </p:nvGrpSpPr>
        <p:grpSpPr>
          <a:xfrm>
            <a:off x="348477" y="5864891"/>
            <a:ext cx="1111321" cy="797614"/>
            <a:chOff x="1212077" y="5255291"/>
            <a:chExt cx="1111321" cy="797614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A5D5FDF-A949-4C70-9F12-B208E499E6F4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潮水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46936287-7757-40B2-8AF3-1B0151E1D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0FFA90A5-9BB0-4838-9E5A-510724749185}"/>
              </a:ext>
            </a:extLst>
          </p:cNvPr>
          <p:cNvGrpSpPr/>
          <p:nvPr/>
        </p:nvGrpSpPr>
        <p:grpSpPr>
          <a:xfrm>
            <a:off x="1385878" y="5864891"/>
            <a:ext cx="1111321" cy="797614"/>
            <a:chOff x="2272598" y="5255291"/>
            <a:chExt cx="1111321" cy="797614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DFA37E1-7E5A-4B12-990D-217C188E3230}"/>
                </a:ext>
              </a:extLst>
            </p:cNvPr>
            <p:cNvSpPr txBox="1"/>
            <p:nvPr/>
          </p:nvSpPr>
          <p:spPr>
            <a:xfrm>
              <a:off x="2272598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退了</a:t>
              </a: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18A90426-2D40-4B78-ADDD-B8EEA38AF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98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D46786E6-3F5C-4161-8EBF-083EB677D59F}"/>
              </a:ext>
            </a:extLst>
          </p:cNvPr>
          <p:cNvGrpSpPr/>
          <p:nvPr/>
        </p:nvGrpSpPr>
        <p:grpSpPr>
          <a:xfrm>
            <a:off x="2423279" y="5864891"/>
            <a:ext cx="1111321" cy="797614"/>
            <a:chOff x="3332247" y="5255291"/>
            <a:chExt cx="1111321" cy="79761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A5F1E88-156B-400F-A906-F08CAD30D283}"/>
                </a:ext>
              </a:extLst>
            </p:cNvPr>
            <p:cNvSpPr txBox="1"/>
            <p:nvPr/>
          </p:nvSpPr>
          <p:spPr>
            <a:xfrm>
              <a:off x="333224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9A953718-C943-422F-AD13-2B3CE54D50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33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F456CD8B-2F43-4062-885E-459E5829FCD0}"/>
              </a:ext>
            </a:extLst>
          </p:cNvPr>
          <p:cNvGrpSpPr/>
          <p:nvPr/>
        </p:nvGrpSpPr>
        <p:grpSpPr>
          <a:xfrm>
            <a:off x="3460679" y="5864891"/>
            <a:ext cx="1111321" cy="797614"/>
            <a:chOff x="4324279" y="5255291"/>
            <a:chExt cx="1111321" cy="797614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83542D5-1A93-4D00-AE77-6F0463A31528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知道</a:t>
              </a:r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1E5E0F2F-477B-4962-94DE-8A6F9CF78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5F2F47-2130-4A66-8937-F060D12AFB89}"/>
              </a:ext>
            </a:extLst>
          </p:cNvPr>
          <p:cNvSpPr txBox="1"/>
          <p:nvPr/>
        </p:nvSpPr>
        <p:spPr>
          <a:xfrm>
            <a:off x="4249451" y="6146228"/>
            <a:ext cx="87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0B0569E5-2E42-47B1-ADCB-48B8F9937DC3}"/>
              </a:ext>
            </a:extLst>
          </p:cNvPr>
          <p:cNvGrpSpPr/>
          <p:nvPr/>
        </p:nvGrpSpPr>
        <p:grpSpPr>
          <a:xfrm>
            <a:off x="759908" y="4126823"/>
            <a:ext cx="406167" cy="612162"/>
            <a:chOff x="1623508" y="3377523"/>
            <a:chExt cx="406167" cy="612162"/>
          </a:xfrm>
        </p:grpSpPr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6888E3B1-7667-48A1-96FB-893D9F914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840" y="363816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F3AA29C7-5401-466B-BA20-2D58E52C94D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1853917" y="337623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9F6B4CD5-F2B8-4931-8EC3-9F736DE045B3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1623508" y="337752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39FC2228-03CF-4C08-B21B-528BF6E11847}"/>
              </a:ext>
            </a:extLst>
          </p:cNvPr>
          <p:cNvSpPr/>
          <p:nvPr/>
        </p:nvSpPr>
        <p:spPr>
          <a:xfrm rot="5400000">
            <a:off x="255484" y="3661029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A5190C8-B1C6-4B4E-9548-14E7617AB276}"/>
              </a:ext>
            </a:extLst>
          </p:cNvPr>
          <p:cNvSpPr/>
          <p:nvPr/>
        </p:nvSpPr>
        <p:spPr>
          <a:xfrm rot="5400000">
            <a:off x="734453" y="3661029"/>
            <a:ext cx="760287" cy="1952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BC38538A-8BBB-4216-B00C-50D643B53511}"/>
              </a:ext>
            </a:extLst>
          </p:cNvPr>
          <p:cNvGrpSpPr/>
          <p:nvPr/>
        </p:nvGrpSpPr>
        <p:grpSpPr>
          <a:xfrm>
            <a:off x="1613944" y="3378490"/>
            <a:ext cx="674178" cy="1360495"/>
            <a:chOff x="2477544" y="2679990"/>
            <a:chExt cx="674178" cy="1360495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0397FFFD-1544-4996-83F3-43E83AC1C11A}"/>
                </a:ext>
              </a:extLst>
            </p:cNvPr>
            <p:cNvGrpSpPr/>
            <p:nvPr/>
          </p:nvGrpSpPr>
          <p:grpSpPr>
            <a:xfrm>
              <a:off x="2699429" y="3428323"/>
              <a:ext cx="406167" cy="612162"/>
              <a:chOff x="1623508" y="3377523"/>
              <a:chExt cx="406167" cy="612162"/>
            </a:xfrm>
          </p:grpSpPr>
          <p:cxnSp>
            <p:nvCxnSpPr>
              <p:cNvPr id="41" name="直線單箭頭接點 40">
                <a:extLst>
                  <a:ext uri="{FF2B5EF4-FFF2-40B4-BE49-F238E27FC236}">
                    <a16:creationId xmlns:a16="http://schemas.microsoft.com/office/drawing/2014/main" id="{E3AB5275-88FC-45A8-A364-02BEBC59ED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7840" y="3638169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單箭頭接點 41">
                <a:extLst>
                  <a:ext uri="{FF2B5EF4-FFF2-40B4-BE49-F238E27FC236}">
                    <a16:creationId xmlns:a16="http://schemas.microsoft.com/office/drawing/2014/main" id="{A53D6E1C-FC0B-44E6-BAFB-E6F1CE281B0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1853917" y="3376232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>
                <a:extLst>
                  <a:ext uri="{FF2B5EF4-FFF2-40B4-BE49-F238E27FC236}">
                    <a16:creationId xmlns:a16="http://schemas.microsoft.com/office/drawing/2014/main" id="{9AA92597-B8D1-4F8A-8954-4A703028754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1623508" y="3377523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1DF6E51-D70C-450C-BF2B-4F4C99EBA5AD}"/>
                </a:ext>
              </a:extLst>
            </p:cNvPr>
            <p:cNvSpPr/>
            <p:nvPr/>
          </p:nvSpPr>
          <p:spPr>
            <a:xfrm rot="5400000">
              <a:off x="2195005" y="2962529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9369FFB-0565-4F3B-91E1-3DB3270827AE}"/>
                </a:ext>
              </a:extLst>
            </p:cNvPr>
            <p:cNvSpPr/>
            <p:nvPr/>
          </p:nvSpPr>
          <p:spPr>
            <a:xfrm rot="5400000">
              <a:off x="2673974" y="2962529"/>
              <a:ext cx="760287" cy="1952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6899499A-EE19-4FCA-A386-4B50960C6E4C}"/>
              </a:ext>
            </a:extLst>
          </p:cNvPr>
          <p:cNvGrpSpPr/>
          <p:nvPr/>
        </p:nvGrpSpPr>
        <p:grpSpPr>
          <a:xfrm>
            <a:off x="2628148" y="3378490"/>
            <a:ext cx="674178" cy="1360495"/>
            <a:chOff x="3491748" y="2654590"/>
            <a:chExt cx="674178" cy="1360495"/>
          </a:xfrm>
        </p:grpSpPr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3E0A34BB-7FF8-4589-8473-CBA892180D31}"/>
                </a:ext>
              </a:extLst>
            </p:cNvPr>
            <p:cNvGrpSpPr/>
            <p:nvPr/>
          </p:nvGrpSpPr>
          <p:grpSpPr>
            <a:xfrm>
              <a:off x="3713633" y="3402923"/>
              <a:ext cx="406167" cy="612162"/>
              <a:chOff x="1623508" y="3377523"/>
              <a:chExt cx="406167" cy="612162"/>
            </a:xfrm>
          </p:grpSpPr>
          <p:cxnSp>
            <p:nvCxnSpPr>
              <p:cNvPr id="47" name="直線單箭頭接點 46">
                <a:extLst>
                  <a:ext uri="{FF2B5EF4-FFF2-40B4-BE49-F238E27FC236}">
                    <a16:creationId xmlns:a16="http://schemas.microsoft.com/office/drawing/2014/main" id="{48985A4B-B39F-47F5-BD53-001A173020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7840" y="3638169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C47EB01C-B5DA-4462-A780-28A1151F1F0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1853917" y="3376232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>
                <a:extLst>
                  <a:ext uri="{FF2B5EF4-FFF2-40B4-BE49-F238E27FC236}">
                    <a16:creationId xmlns:a16="http://schemas.microsoft.com/office/drawing/2014/main" id="{3A4EF6DD-633A-4754-A564-458CE4187D5B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1623508" y="3377523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3DDEC7D-5951-4626-9AA2-C48F9750B4E4}"/>
                </a:ext>
              </a:extLst>
            </p:cNvPr>
            <p:cNvSpPr/>
            <p:nvPr/>
          </p:nvSpPr>
          <p:spPr>
            <a:xfrm rot="5400000">
              <a:off x="3209209" y="2937129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346EB5C-7882-4F48-8ADC-4B2EA763460F}"/>
                </a:ext>
              </a:extLst>
            </p:cNvPr>
            <p:cNvSpPr/>
            <p:nvPr/>
          </p:nvSpPr>
          <p:spPr>
            <a:xfrm rot="5400000">
              <a:off x="3688178" y="2937129"/>
              <a:ext cx="760287" cy="1952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8F4089D0-097D-4CF0-9EC9-C0AEB298E789}"/>
              </a:ext>
            </a:extLst>
          </p:cNvPr>
          <p:cNvGrpSpPr/>
          <p:nvPr/>
        </p:nvGrpSpPr>
        <p:grpSpPr>
          <a:xfrm>
            <a:off x="3668525" y="3378490"/>
            <a:ext cx="674178" cy="1360495"/>
            <a:chOff x="4532125" y="2667289"/>
            <a:chExt cx="674178" cy="1360495"/>
          </a:xfrm>
        </p:grpSpPr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5E5C63E5-EE47-4EDB-A5D0-F66FDA613AEA}"/>
                </a:ext>
              </a:extLst>
            </p:cNvPr>
            <p:cNvGrpSpPr/>
            <p:nvPr/>
          </p:nvGrpSpPr>
          <p:grpSpPr>
            <a:xfrm>
              <a:off x="4754010" y="3415622"/>
              <a:ext cx="406167" cy="612162"/>
              <a:chOff x="1623508" y="3377523"/>
              <a:chExt cx="406167" cy="612162"/>
            </a:xfrm>
          </p:grpSpPr>
          <p:cxnSp>
            <p:nvCxnSpPr>
              <p:cNvPr id="53" name="直線單箭頭接點 52">
                <a:extLst>
                  <a:ext uri="{FF2B5EF4-FFF2-40B4-BE49-F238E27FC236}">
                    <a16:creationId xmlns:a16="http://schemas.microsoft.com/office/drawing/2014/main" id="{8CE0C730-16F8-456A-96AF-A9110307E5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7840" y="3638169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單箭頭接點 53">
                <a:extLst>
                  <a:ext uri="{FF2B5EF4-FFF2-40B4-BE49-F238E27FC236}">
                    <a16:creationId xmlns:a16="http://schemas.microsoft.com/office/drawing/2014/main" id="{EE1F485A-389B-49C5-857F-6A0EDBE2B96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1853917" y="3376232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>
                <a:extLst>
                  <a:ext uri="{FF2B5EF4-FFF2-40B4-BE49-F238E27FC236}">
                    <a16:creationId xmlns:a16="http://schemas.microsoft.com/office/drawing/2014/main" id="{B42A27C1-5BD9-4772-983B-C21CDF63605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1623508" y="3377523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7E364C5-ECCA-48E1-9F06-1ADFE42A3178}"/>
                </a:ext>
              </a:extLst>
            </p:cNvPr>
            <p:cNvSpPr/>
            <p:nvPr/>
          </p:nvSpPr>
          <p:spPr>
            <a:xfrm rot="5400000">
              <a:off x="4249586" y="2949828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325BCDC-D006-45BA-A80F-33BBB2BAE9E1}"/>
                </a:ext>
              </a:extLst>
            </p:cNvPr>
            <p:cNvSpPr/>
            <p:nvPr/>
          </p:nvSpPr>
          <p:spPr>
            <a:xfrm rot="5400000">
              <a:off x="4728555" y="2949828"/>
              <a:ext cx="760287" cy="1952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15D6115-BF4E-40CD-9494-52B7AB3D3DEC}"/>
              </a:ext>
            </a:extLst>
          </p:cNvPr>
          <p:cNvSpPr/>
          <p:nvPr/>
        </p:nvSpPr>
        <p:spPr>
          <a:xfrm>
            <a:off x="444500" y="4647437"/>
            <a:ext cx="4127500" cy="1171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ELMO</a:t>
            </a:r>
            <a:endParaRPr lang="zh-TW" altLang="en-US" sz="2800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1CBDED98-9E50-4C14-91AD-008981D032EF}"/>
              </a:ext>
            </a:extLst>
          </p:cNvPr>
          <p:cNvSpPr/>
          <p:nvPr/>
        </p:nvSpPr>
        <p:spPr>
          <a:xfrm rot="5400000">
            <a:off x="531012" y="227794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DE4E0A05-F168-4E76-BE4B-11A5C943DCE1}"/>
              </a:ext>
            </a:extLst>
          </p:cNvPr>
          <p:cNvGrpSpPr/>
          <p:nvPr/>
        </p:nvGrpSpPr>
        <p:grpSpPr>
          <a:xfrm>
            <a:off x="781521" y="2808949"/>
            <a:ext cx="406167" cy="652455"/>
            <a:chOff x="561423" y="1690689"/>
            <a:chExt cx="406167" cy="652455"/>
          </a:xfrm>
        </p:grpSpPr>
        <p:cxnSp>
          <p:nvCxnSpPr>
            <p:cNvPr id="64" name="直線單箭頭接點 63">
              <a:extLst>
                <a:ext uri="{FF2B5EF4-FFF2-40B4-BE49-F238E27FC236}">
                  <a16:creationId xmlns:a16="http://schemas.microsoft.com/office/drawing/2014/main" id="{0F0E1C9A-F97E-48A4-AFF1-4DFD5A98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58" y="16906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155C67BD-4C86-48DC-90DF-6EFD019A63CA}"/>
                </a:ext>
              </a:extLst>
            </p:cNvPr>
            <p:cNvGrpSpPr/>
            <p:nvPr/>
          </p:nvGrpSpPr>
          <p:grpSpPr>
            <a:xfrm flipV="1">
              <a:off x="561423" y="1991628"/>
              <a:ext cx="406167" cy="351516"/>
              <a:chOff x="536023" y="2156728"/>
              <a:chExt cx="406167" cy="351516"/>
            </a:xfrm>
          </p:grpSpPr>
          <p:cxnSp>
            <p:nvCxnSpPr>
              <p:cNvPr id="65" name="直線單箭頭接點 64">
                <a:extLst>
                  <a:ext uri="{FF2B5EF4-FFF2-40B4-BE49-F238E27FC236}">
                    <a16:creationId xmlns:a16="http://schemas.microsoft.com/office/drawing/2014/main" id="{0DEF1F70-2C11-46F3-9C41-E22E5EADF7B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766432" y="2155437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>
                <a:extLst>
                  <a:ext uri="{FF2B5EF4-FFF2-40B4-BE49-F238E27FC236}">
                    <a16:creationId xmlns:a16="http://schemas.microsoft.com/office/drawing/2014/main" id="{3E0B3574-41C3-4802-921A-A766C2751E25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36023" y="2156728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9086FB1E-7D5A-4820-A87E-2604AA2A263D}"/>
              </a:ext>
            </a:extLst>
          </p:cNvPr>
          <p:cNvGrpSpPr/>
          <p:nvPr/>
        </p:nvGrpSpPr>
        <p:grpSpPr>
          <a:xfrm>
            <a:off x="1835799" y="2797903"/>
            <a:ext cx="406167" cy="652455"/>
            <a:chOff x="561423" y="1690689"/>
            <a:chExt cx="406167" cy="652455"/>
          </a:xfrm>
        </p:grpSpPr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9A2043B8-B0F7-457A-AC2F-D2D837E48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58" y="16906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群組 70">
              <a:extLst>
                <a:ext uri="{FF2B5EF4-FFF2-40B4-BE49-F238E27FC236}">
                  <a16:creationId xmlns:a16="http://schemas.microsoft.com/office/drawing/2014/main" id="{6A1FAFCF-105E-4CA3-B670-F20BE20E9B82}"/>
                </a:ext>
              </a:extLst>
            </p:cNvPr>
            <p:cNvGrpSpPr/>
            <p:nvPr/>
          </p:nvGrpSpPr>
          <p:grpSpPr>
            <a:xfrm flipV="1">
              <a:off x="561423" y="1991628"/>
              <a:ext cx="406167" cy="351516"/>
              <a:chOff x="536023" y="2156728"/>
              <a:chExt cx="406167" cy="351516"/>
            </a:xfrm>
          </p:grpSpPr>
          <p:cxnSp>
            <p:nvCxnSpPr>
              <p:cNvPr id="72" name="直線單箭頭接點 71">
                <a:extLst>
                  <a:ext uri="{FF2B5EF4-FFF2-40B4-BE49-F238E27FC236}">
                    <a16:creationId xmlns:a16="http://schemas.microsoft.com/office/drawing/2014/main" id="{0CED1189-43EC-48EC-9F6A-B32B37E0577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766432" y="2155437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單箭頭接點 72">
                <a:extLst>
                  <a:ext uri="{FF2B5EF4-FFF2-40B4-BE49-F238E27FC236}">
                    <a16:creationId xmlns:a16="http://schemas.microsoft.com/office/drawing/2014/main" id="{B285A48A-2510-4B68-A899-1E0A54E1C25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36023" y="2156728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30DF4EEA-AB7F-466E-B1B9-80288B6A62E8}"/>
              </a:ext>
            </a:extLst>
          </p:cNvPr>
          <p:cNvGrpSpPr/>
          <p:nvPr/>
        </p:nvGrpSpPr>
        <p:grpSpPr>
          <a:xfrm>
            <a:off x="2853317" y="2796683"/>
            <a:ext cx="406167" cy="652455"/>
            <a:chOff x="561423" y="1690689"/>
            <a:chExt cx="406167" cy="652455"/>
          </a:xfrm>
        </p:grpSpPr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8BAC9906-38B3-4E25-A7E9-17B9ACE97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58" y="16906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群組 75">
              <a:extLst>
                <a:ext uri="{FF2B5EF4-FFF2-40B4-BE49-F238E27FC236}">
                  <a16:creationId xmlns:a16="http://schemas.microsoft.com/office/drawing/2014/main" id="{BEA3C566-18EF-457E-B52C-F12BDC26CFFB}"/>
                </a:ext>
              </a:extLst>
            </p:cNvPr>
            <p:cNvGrpSpPr/>
            <p:nvPr/>
          </p:nvGrpSpPr>
          <p:grpSpPr>
            <a:xfrm flipV="1">
              <a:off x="561423" y="1991628"/>
              <a:ext cx="406167" cy="351516"/>
              <a:chOff x="536023" y="2156728"/>
              <a:chExt cx="406167" cy="351516"/>
            </a:xfrm>
          </p:grpSpPr>
          <p:cxnSp>
            <p:nvCxnSpPr>
              <p:cNvPr id="77" name="直線單箭頭接點 76">
                <a:extLst>
                  <a:ext uri="{FF2B5EF4-FFF2-40B4-BE49-F238E27FC236}">
                    <a16:creationId xmlns:a16="http://schemas.microsoft.com/office/drawing/2014/main" id="{14897A77-3AC6-4A7A-9564-ACE538C249E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766432" y="2155437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單箭頭接點 77">
                <a:extLst>
                  <a:ext uri="{FF2B5EF4-FFF2-40B4-BE49-F238E27FC236}">
                    <a16:creationId xmlns:a16="http://schemas.microsoft.com/office/drawing/2014/main" id="{65ED7CF5-A270-4ACA-BE67-E24C23761117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36023" y="2156728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64DC1A5A-16C2-4E44-9A6D-4EF8C3064D47}"/>
              </a:ext>
            </a:extLst>
          </p:cNvPr>
          <p:cNvGrpSpPr/>
          <p:nvPr/>
        </p:nvGrpSpPr>
        <p:grpSpPr>
          <a:xfrm>
            <a:off x="3904564" y="2796683"/>
            <a:ext cx="406167" cy="652455"/>
            <a:chOff x="561423" y="1690689"/>
            <a:chExt cx="406167" cy="652455"/>
          </a:xfrm>
        </p:grpSpPr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818AA345-8E85-4B9F-B316-B4A7CAC8A9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58" y="16906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2C1168C4-B6C3-452D-9E27-82E4EDEFC63F}"/>
                </a:ext>
              </a:extLst>
            </p:cNvPr>
            <p:cNvGrpSpPr/>
            <p:nvPr/>
          </p:nvGrpSpPr>
          <p:grpSpPr>
            <a:xfrm flipV="1">
              <a:off x="561423" y="1991628"/>
              <a:ext cx="406167" cy="351516"/>
              <a:chOff x="536023" y="2156728"/>
              <a:chExt cx="406167" cy="351516"/>
            </a:xfrm>
          </p:grpSpPr>
          <p:cxnSp>
            <p:nvCxnSpPr>
              <p:cNvPr id="82" name="直線單箭頭接點 81">
                <a:extLst>
                  <a:ext uri="{FF2B5EF4-FFF2-40B4-BE49-F238E27FC236}">
                    <a16:creationId xmlns:a16="http://schemas.microsoft.com/office/drawing/2014/main" id="{0CFF19BD-5E88-4192-9952-00C4EC244F5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766432" y="2155437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單箭頭接點 82">
                <a:extLst>
                  <a:ext uri="{FF2B5EF4-FFF2-40B4-BE49-F238E27FC236}">
                    <a16:creationId xmlns:a16="http://schemas.microsoft.com/office/drawing/2014/main" id="{57EC9EDE-4774-4DAE-9966-11E948DDD1E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36023" y="2156728"/>
                <a:ext cx="0" cy="3515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id="{F2BECA2B-CEB8-4FE9-A62D-FD1816BE1964}"/>
              </a:ext>
            </a:extLst>
          </p:cNvPr>
          <p:cNvSpPr/>
          <p:nvPr/>
        </p:nvSpPr>
        <p:spPr>
          <a:xfrm rot="5400000">
            <a:off x="1588460" y="227794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ECBB6D2-9DC9-4A1B-A1C1-33DDCECCDC02}"/>
              </a:ext>
            </a:extLst>
          </p:cNvPr>
          <p:cNvSpPr/>
          <p:nvPr/>
        </p:nvSpPr>
        <p:spPr>
          <a:xfrm rot="5400000">
            <a:off x="2602694" y="228899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480D2E21-86AB-4A3C-962D-7C010C1C23D4}"/>
              </a:ext>
            </a:extLst>
          </p:cNvPr>
          <p:cNvSpPr/>
          <p:nvPr/>
        </p:nvSpPr>
        <p:spPr>
          <a:xfrm rot="5400000">
            <a:off x="3644525" y="230169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群組 96">
            <a:extLst>
              <a:ext uri="{FF2B5EF4-FFF2-40B4-BE49-F238E27FC236}">
                <a16:creationId xmlns:a16="http://schemas.microsoft.com/office/drawing/2014/main" id="{7C0E0435-75A8-4FA0-89DA-7C6649F9E368}"/>
              </a:ext>
            </a:extLst>
          </p:cNvPr>
          <p:cNvGrpSpPr/>
          <p:nvPr/>
        </p:nvGrpSpPr>
        <p:grpSpPr>
          <a:xfrm>
            <a:off x="4688551" y="2902751"/>
            <a:ext cx="4280448" cy="3528921"/>
            <a:chOff x="4650704" y="2637164"/>
            <a:chExt cx="4280448" cy="3528921"/>
          </a:xfrm>
        </p:grpSpPr>
        <p:pic>
          <p:nvPicPr>
            <p:cNvPr id="87" name="圖片 86">
              <a:extLst>
                <a:ext uri="{FF2B5EF4-FFF2-40B4-BE49-F238E27FC236}">
                  <a16:creationId xmlns:a16="http://schemas.microsoft.com/office/drawing/2014/main" id="{D1821D46-1268-4EFC-8B2C-497220D56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0704" y="2637164"/>
              <a:ext cx="4204248" cy="2408799"/>
            </a:xfrm>
            <a:prstGeom prst="rect">
              <a:avLst/>
            </a:prstGeom>
          </p:spPr>
        </p:pic>
        <p:pic>
          <p:nvPicPr>
            <p:cNvPr id="88" name="圖片 87">
              <a:extLst>
                <a:ext uri="{FF2B5EF4-FFF2-40B4-BE49-F238E27FC236}">
                  <a16:creationId xmlns:a16="http://schemas.microsoft.com/office/drawing/2014/main" id="{B250D583-36EC-4436-B00B-EC577798E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989275" y="3885871"/>
              <a:ext cx="319071" cy="3101378"/>
            </a:xfrm>
            <a:prstGeom prst="rect">
              <a:avLst/>
            </a:prstGeom>
          </p:spPr>
        </p:pic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EE1332D9-0330-4B19-81D6-DAA514C45C8B}"/>
                </a:ext>
              </a:extLst>
            </p:cNvPr>
            <p:cNvSpPr txBox="1"/>
            <p:nvPr/>
          </p:nvSpPr>
          <p:spPr>
            <a:xfrm>
              <a:off x="7962910" y="5704420"/>
              <a:ext cx="968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large</a:t>
              </a:r>
              <a:endParaRPr lang="zh-TW" altLang="en-US" sz="2400" dirty="0"/>
            </a:p>
          </p:txBody>
        </p: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717E0B9E-2CAC-41CA-A0EF-0EC2976365B6}"/>
                </a:ext>
              </a:extLst>
            </p:cNvPr>
            <p:cNvSpPr txBox="1"/>
            <p:nvPr/>
          </p:nvSpPr>
          <p:spPr>
            <a:xfrm>
              <a:off x="5403987" y="5704420"/>
              <a:ext cx="968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small</a:t>
              </a:r>
              <a:endParaRPr lang="zh-TW" altLang="en-US" sz="2400" dirty="0"/>
            </a:p>
          </p:txBody>
        </p: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7EFE9B0D-D048-425E-B355-6808FBD33AC1}"/>
              </a:ext>
            </a:extLst>
          </p:cNvPr>
          <p:cNvSpPr/>
          <p:nvPr/>
        </p:nvSpPr>
        <p:spPr>
          <a:xfrm rot="5400000">
            <a:off x="4130666" y="85748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12E7183F-E0F0-4A33-BAC3-24B57ED7763F}"/>
              </a:ext>
            </a:extLst>
          </p:cNvPr>
          <p:cNvSpPr/>
          <p:nvPr/>
        </p:nvSpPr>
        <p:spPr>
          <a:xfrm rot="5400000">
            <a:off x="5678084" y="850962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BFF2E8C1-CC77-4701-8424-8D320AFABDC0}"/>
              </a:ext>
            </a:extLst>
          </p:cNvPr>
          <p:cNvSpPr/>
          <p:nvPr/>
        </p:nvSpPr>
        <p:spPr>
          <a:xfrm rot="5400000">
            <a:off x="7312753" y="850962"/>
            <a:ext cx="760287" cy="1952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7C70AAC7-D86A-4A07-B289-452CC952A9A7}"/>
              </a:ext>
            </a:extLst>
          </p:cNvPr>
          <p:cNvSpPr txBox="1"/>
          <p:nvPr/>
        </p:nvSpPr>
        <p:spPr>
          <a:xfrm>
            <a:off x="5102284" y="1712084"/>
            <a:ext cx="3752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Learned with the down stream tasks</a:t>
            </a:r>
            <a:endParaRPr lang="zh-TW" altLang="en-US" sz="2800" dirty="0"/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67F3B003-402A-4ADF-A2BD-D46621B28393}"/>
              </a:ext>
            </a:extLst>
          </p:cNvPr>
          <p:cNvSpPr txBox="1"/>
          <p:nvPr/>
        </p:nvSpPr>
        <p:spPr>
          <a:xfrm>
            <a:off x="4519147" y="743613"/>
            <a:ext cx="10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23BFC41A-E874-4203-B414-B0C4C07109A2}"/>
                  </a:ext>
                </a:extLst>
              </p:cNvPr>
              <p:cNvSpPr txBox="1"/>
              <p:nvPr/>
            </p:nvSpPr>
            <p:spPr>
              <a:xfrm>
                <a:off x="5488502" y="751041"/>
                <a:ext cx="4554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23BFC41A-E874-4203-B414-B0C4C0710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502" y="751041"/>
                <a:ext cx="45544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文字方塊 99">
            <a:extLst>
              <a:ext uri="{FF2B5EF4-FFF2-40B4-BE49-F238E27FC236}">
                <a16:creationId xmlns:a16="http://schemas.microsoft.com/office/drawing/2014/main" id="{AA9D9921-93F6-4186-B2FF-1E20C2225D80}"/>
              </a:ext>
            </a:extLst>
          </p:cNvPr>
          <p:cNvSpPr txBox="1"/>
          <p:nvPr/>
        </p:nvSpPr>
        <p:spPr>
          <a:xfrm>
            <a:off x="6111287" y="704874"/>
            <a:ext cx="10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0FAED147-68DA-4844-95DB-E36820BE7B17}"/>
                  </a:ext>
                </a:extLst>
              </p:cNvPr>
              <p:cNvSpPr txBox="1"/>
              <p:nvPr/>
            </p:nvSpPr>
            <p:spPr>
              <a:xfrm>
                <a:off x="7089046" y="739648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0FAED147-68DA-4844-95DB-E36820BE7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46" y="739648"/>
                <a:ext cx="46371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31B590EC-453E-45E2-9145-2D07361FAE92}"/>
              </a:ext>
            </a:extLst>
          </p:cNvPr>
          <p:cNvCxnSpPr/>
          <p:nvPr/>
        </p:nvCxnSpPr>
        <p:spPr>
          <a:xfrm>
            <a:off x="5682104" y="1254133"/>
            <a:ext cx="0" cy="5201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F2F082AD-3866-4E3D-8F5A-5EA9E2BEC392}"/>
              </a:ext>
            </a:extLst>
          </p:cNvPr>
          <p:cNvCxnSpPr/>
          <p:nvPr/>
        </p:nvCxnSpPr>
        <p:spPr>
          <a:xfrm>
            <a:off x="7288008" y="1216033"/>
            <a:ext cx="0" cy="5201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3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1455</Words>
  <Application>Microsoft Office PowerPoint</Application>
  <PresentationFormat>如螢幕大小 (4:3)</PresentationFormat>
  <Paragraphs>502</Paragraphs>
  <Slides>32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helvetica neue</vt:lpstr>
      <vt:lpstr>lato</vt:lpstr>
      <vt:lpstr>Microsoft YaHei</vt:lpstr>
      <vt:lpstr>Myriad Pro</vt:lpstr>
      <vt:lpstr>微軟正黑體</vt:lpstr>
      <vt:lpstr>Arial</vt:lpstr>
      <vt:lpstr>Calibri</vt:lpstr>
      <vt:lpstr>Calibri Light</vt:lpstr>
      <vt:lpstr>Cambria Math</vt:lpstr>
      <vt:lpstr>Impact</vt:lpstr>
      <vt:lpstr>Office 佈景主題</vt:lpstr>
      <vt:lpstr>BERT</vt:lpstr>
      <vt:lpstr>PowerPoint 簡報</vt:lpstr>
      <vt:lpstr>A word can have multiple senses. </vt:lpstr>
      <vt:lpstr>More Examples </vt:lpstr>
      <vt:lpstr>PowerPoint 簡報</vt:lpstr>
      <vt:lpstr>Embeddings from Language Model (ELMO)</vt:lpstr>
      <vt:lpstr>ELMO</vt:lpstr>
      <vt:lpstr>PowerPoint 簡報</vt:lpstr>
      <vt:lpstr>ELMO</vt:lpstr>
      <vt:lpstr>Bidirectional Encoder Representations from Transformers (BERT)</vt:lpstr>
      <vt:lpstr>Training of BERT</vt:lpstr>
      <vt:lpstr>PowerPoint 簡報</vt:lpstr>
      <vt:lpstr>PowerPoint 簡報</vt:lpstr>
      <vt:lpstr>How to use BERT – Case 1</vt:lpstr>
      <vt:lpstr>How to use BERT – Case 2</vt:lpstr>
      <vt:lpstr>How to use BERT – Case 3</vt:lpstr>
      <vt:lpstr>How to use BERT – Case 4 </vt:lpstr>
      <vt:lpstr>How to use BERT – Case 4 </vt:lpstr>
      <vt:lpstr>How to use BERT – Case 4 </vt:lpstr>
      <vt:lpstr>BERT 屠榜 ……</vt:lpstr>
      <vt:lpstr>Enhanced Representation through Knowledge Integration (ERNIE)</vt:lpstr>
      <vt:lpstr>What does BERT learn?</vt:lpstr>
      <vt:lpstr>Multilingual BERT</vt:lpstr>
      <vt:lpstr>Generative Pre-Training (GPT) </vt:lpstr>
      <vt:lpstr>PowerPoint 簡報</vt:lpstr>
      <vt:lpstr>PowerPoint 簡報</vt:lpstr>
      <vt:lpstr>PowerPoint 簡報</vt:lpstr>
      <vt:lpstr>Visualization </vt:lpstr>
      <vt:lpstr>PowerPoint 簡報</vt:lpstr>
      <vt:lpstr>PowerPoint 簡報</vt:lpstr>
      <vt:lpstr>PowerPoint 簡報</vt:lpstr>
      <vt:lpstr>Can BERT speak?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</dc:title>
  <dc:creator>Hung-yi Lee</dc:creator>
  <cp:lastModifiedBy>Hung-yi Lee</cp:lastModifiedBy>
  <cp:revision>76</cp:revision>
  <dcterms:created xsi:type="dcterms:W3CDTF">2019-06-01T18:25:26Z</dcterms:created>
  <dcterms:modified xsi:type="dcterms:W3CDTF">2019-06-05T05:59:26Z</dcterms:modified>
</cp:coreProperties>
</file>